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9"/>
  </p:notesMasterIdLst>
  <p:sldIdLst>
    <p:sldId id="256" r:id="rId2"/>
    <p:sldId id="257" r:id="rId3"/>
    <p:sldId id="285" r:id="rId4"/>
    <p:sldId id="417" r:id="rId5"/>
    <p:sldId id="422"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6" r:id="rId19"/>
    <p:sldId id="437" r:id="rId20"/>
    <p:sldId id="438" r:id="rId21"/>
    <p:sldId id="439" r:id="rId22"/>
    <p:sldId id="440" r:id="rId23"/>
    <p:sldId id="441" r:id="rId24"/>
    <p:sldId id="442" r:id="rId25"/>
    <p:sldId id="443"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59" r:id="rId40"/>
    <p:sldId id="460" r:id="rId41"/>
    <p:sldId id="461" r:id="rId42"/>
    <p:sldId id="462" r:id="rId43"/>
    <p:sldId id="463" r:id="rId44"/>
    <p:sldId id="465" r:id="rId45"/>
    <p:sldId id="466" r:id="rId46"/>
    <p:sldId id="467" r:id="rId47"/>
    <p:sldId id="468" r:id="rId48"/>
    <p:sldId id="469" r:id="rId49"/>
    <p:sldId id="470" r:id="rId50"/>
    <p:sldId id="471" r:id="rId51"/>
    <p:sldId id="472" r:id="rId52"/>
    <p:sldId id="473" r:id="rId53"/>
    <p:sldId id="474" r:id="rId54"/>
    <p:sldId id="475" r:id="rId55"/>
    <p:sldId id="485" r:id="rId56"/>
    <p:sldId id="486" r:id="rId57"/>
    <p:sldId id="487" r:id="rId58"/>
    <p:sldId id="488" r:id="rId59"/>
    <p:sldId id="489" r:id="rId60"/>
    <p:sldId id="490" r:id="rId61"/>
    <p:sldId id="491" r:id="rId62"/>
    <p:sldId id="492" r:id="rId63"/>
    <p:sldId id="493" r:id="rId64"/>
    <p:sldId id="494" r:id="rId65"/>
    <p:sldId id="495" r:id="rId66"/>
    <p:sldId id="496" r:id="rId67"/>
    <p:sldId id="497"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entury Schoolbook" panose="02040604050505020304" pitchFamily="18" charset="0"/>
      <p:regular r:id="rId74"/>
      <p:bold r:id="rId75"/>
      <p:italic r:id="rId76"/>
      <p:boldItalic r:id="rId77"/>
    </p:embeddedFont>
    <p:embeddedFont>
      <p:font typeface="Playfair Display" panose="020B0604020202020204" charset="0"/>
      <p:regular r:id="rId78"/>
      <p:bold r:id="rId79"/>
      <p:italic r:id="rId80"/>
      <p:boldItalic r:id="rId81"/>
    </p:embeddedFont>
    <p:embeddedFont>
      <p:font typeface="Raleway Light" panose="020B0604020202020204" charset="0"/>
      <p:regular r:id="rId82"/>
      <p:bold r:id="rId83"/>
      <p:italic r:id="rId84"/>
      <p:boldItalic r:id="rId85"/>
    </p:embeddedFont>
    <p:embeddedFont>
      <p:font typeface="Trebuchet MS" panose="020B060302020202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8D136-88ED-44B4-9BA8-2D4BABA51C7E}">
          <p14:sldIdLst>
            <p14:sldId id="256"/>
            <p14:sldId id="257"/>
          </p14:sldIdLst>
        </p14:section>
        <p14:section name="Memory Transfers" id="{3F14F85E-49E7-407D-9E88-38B96FA1EE5C}">
          <p14:sldIdLst>
            <p14:sldId id="285"/>
            <p14:sldId id="417"/>
            <p14:sldId id="422"/>
            <p14:sldId id="423"/>
            <p14:sldId id="424"/>
            <p14:sldId id="425"/>
            <p14:sldId id="426"/>
            <p14:sldId id="427"/>
            <p14:sldId id="428"/>
            <p14:sldId id="429"/>
            <p14:sldId id="430"/>
            <p14:sldId id="431"/>
            <p14:sldId id="432"/>
            <p14:sldId id="433"/>
            <p14:sldId id="434"/>
          </p14:sldIdLst>
        </p14:section>
        <p14:section name="Concurrency" id="{8486CC70-690C-40BF-AE13-D39D3504CC11}">
          <p14:sldIdLst>
            <p14:sldId id="436"/>
            <p14:sldId id="437"/>
            <p14:sldId id="438"/>
            <p14:sldId id="439"/>
            <p14:sldId id="440"/>
            <p14:sldId id="441"/>
            <p14:sldId id="442"/>
            <p14:sldId id="443"/>
            <p14:sldId id="446"/>
            <p14:sldId id="447"/>
            <p14:sldId id="448"/>
            <p14:sldId id="449"/>
            <p14:sldId id="450"/>
            <p14:sldId id="451"/>
            <p14:sldId id="452"/>
            <p14:sldId id="453"/>
            <p14:sldId id="454"/>
            <p14:sldId id="455"/>
            <p14:sldId id="456"/>
            <p14:sldId id="457"/>
            <p14:sldId id="458"/>
            <p14:sldId id="459"/>
            <p14:sldId id="460"/>
            <p14:sldId id="461"/>
            <p14:sldId id="462"/>
            <p14:sldId id="463"/>
          </p14:sldIdLst>
        </p14:section>
        <p14:section name="Dynamic Parallelism" id="{43D56F09-2A99-4527-9996-82239CDABB90}">
          <p14:sldIdLst>
            <p14:sldId id="465"/>
            <p14:sldId id="466"/>
            <p14:sldId id="467"/>
            <p14:sldId id="468"/>
            <p14:sldId id="469"/>
            <p14:sldId id="470"/>
            <p14:sldId id="471"/>
            <p14:sldId id="472"/>
            <p14:sldId id="473"/>
            <p14:sldId id="474"/>
            <p14:sldId id="475"/>
            <p14:sldId id="485"/>
            <p14:sldId id="486"/>
            <p14:sldId id="487"/>
            <p14:sldId id="488"/>
            <p14:sldId id="489"/>
            <p14:sldId id="490"/>
            <p14:sldId id="491"/>
            <p14:sldId id="492"/>
            <p14:sldId id="493"/>
            <p14:sldId id="494"/>
            <p14:sldId id="495"/>
            <p14:sldId id="496"/>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75" y="5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fninaparavecino:Desktop:Research:Development:npCharacterization:recApps:results: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fninaparavecino:Desktop:Research:Development:npCharacterization:recApps:results: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fninaparavecino:Desktop:Research:Development:npCharacterization:recApps:results: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14387880833502E-2"/>
          <c:y val="4.8192771084337303E-2"/>
          <c:w val="0.89136037117487898"/>
          <c:h val="0.87085563331460303"/>
        </c:manualLayout>
      </c:layout>
      <c:barChart>
        <c:barDir val="col"/>
        <c:grouping val="clustered"/>
        <c:varyColors val="0"/>
        <c:ser>
          <c:idx val="0"/>
          <c:order val="0"/>
          <c:tx>
            <c:strRef>
              <c:f>fib!$I$3</c:f>
              <c:strCache>
                <c:ptCount val="1"/>
                <c:pt idx="0">
                  <c:v>CPU Rec Fib (us)</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fib!$I$11:$I$19</c:f>
              <c:numCache>
                <c:formatCode>0.0</c:formatCode>
                <c:ptCount val="9"/>
                <c:pt idx="0">
                  <c:v>1E-3</c:v>
                </c:pt>
                <c:pt idx="1">
                  <c:v>1E-3</c:v>
                </c:pt>
                <c:pt idx="2">
                  <c:v>1E-3</c:v>
                </c:pt>
                <c:pt idx="3">
                  <c:v>1E-3</c:v>
                </c:pt>
                <c:pt idx="4">
                  <c:v>2E-3</c:v>
                </c:pt>
                <c:pt idx="5">
                  <c:v>6.0000000000000001E-3</c:v>
                </c:pt>
                <c:pt idx="6">
                  <c:v>8.0000000000000002E-3</c:v>
                </c:pt>
                <c:pt idx="7">
                  <c:v>1.0999999999999999E-2</c:v>
                </c:pt>
                <c:pt idx="8">
                  <c:v>2.1999999999999999E-2</c:v>
                </c:pt>
              </c:numCache>
            </c:numRef>
          </c:val>
          <c:extLst>
            <c:ext xmlns:c16="http://schemas.microsoft.com/office/drawing/2014/chart" uri="{C3380CC4-5D6E-409C-BE32-E72D297353CC}">
              <c16:uniqueId val="{00000000-0705-4F06-9DAF-F056E9D825FC}"/>
            </c:ext>
          </c:extLst>
        </c:ser>
        <c:ser>
          <c:idx val="1"/>
          <c:order val="1"/>
          <c:tx>
            <c:strRef>
              <c:f>fib!$J$3</c:f>
              <c:strCache>
                <c:ptCount val="1"/>
                <c:pt idx="0">
                  <c:v>GPU Non DP Fib (us)</c:v>
                </c:pt>
              </c:strCache>
            </c:strRef>
          </c:tx>
          <c:invertIfNegative val="0"/>
          <c:dLbls>
            <c:dLbl>
              <c:idx val="0"/>
              <c:layout>
                <c:manualLayout>
                  <c:x val="-1.2971567576003499E-3"/>
                  <c:y val="-3.80795866689045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05-4F06-9DAF-F056E9D825FC}"/>
                </c:ext>
              </c:extLst>
            </c:dLbl>
            <c:dLbl>
              <c:idx val="1"/>
              <c:layout>
                <c:manualLayout>
                  <c:x val="0"/>
                  <c:y val="-3.52720877452877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05-4F06-9DAF-F056E9D825FC}"/>
                </c:ext>
              </c:extLst>
            </c:dLbl>
            <c:dLbl>
              <c:idx val="2"/>
              <c:layout>
                <c:manualLayout>
                  <c:x val="0"/>
                  <c:y val="-4.13369042493414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05-4F06-9DAF-F056E9D825FC}"/>
                </c:ext>
              </c:extLst>
            </c:dLbl>
            <c:dLbl>
              <c:idx val="3"/>
              <c:layout>
                <c:manualLayout>
                  <c:x val="-1.2970433400295101E-3"/>
                  <c:y val="-3.852940532572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05-4F06-9DAF-F056E9D825FC}"/>
                </c:ext>
              </c:extLst>
            </c:dLbl>
            <c:dLbl>
              <c:idx val="4"/>
              <c:layout>
                <c:manualLayout>
                  <c:x val="-1.4335980953106799E-4"/>
                  <c:y val="-3.392263177482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05-4F06-9DAF-F056E9D825FC}"/>
                </c:ext>
              </c:extLst>
            </c:dLbl>
            <c:dLbl>
              <c:idx val="5"/>
              <c:layout>
                <c:manualLayout>
                  <c:x val="-3.02416610865222E-3"/>
                  <c:y val="-6.402954032970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05-4F06-9DAF-F056E9D825FC}"/>
                </c:ext>
              </c:extLst>
            </c:dLbl>
            <c:dLbl>
              <c:idx val="6"/>
              <c:layout>
                <c:manualLayout>
                  <c:x val="-1.2970168612191999E-3"/>
                  <c:y val="-2.60586319218240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05-4F06-9DAF-F056E9D825FC}"/>
                </c:ext>
              </c:extLst>
            </c:dLbl>
            <c:dLbl>
              <c:idx val="7"/>
              <c:layout>
                <c:manualLayout>
                  <c:x val="1.2970168612191999E-3"/>
                  <c:y val="-3.2573289902280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05-4F06-9DAF-F056E9D825FC}"/>
                </c:ext>
              </c:extLst>
            </c:dLbl>
            <c:dLbl>
              <c:idx val="8"/>
              <c:layout>
                <c:manualLayout>
                  <c:x val="-1.2970168612191999E-3"/>
                  <c:y val="-5.86319218241041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fib!$J$11:$J$19</c:f>
              <c:numCache>
                <c:formatCode>0.0</c:formatCode>
                <c:ptCount val="9"/>
                <c:pt idx="0">
                  <c:v>30</c:v>
                </c:pt>
                <c:pt idx="1">
                  <c:v>30</c:v>
                </c:pt>
                <c:pt idx="2">
                  <c:v>30</c:v>
                </c:pt>
                <c:pt idx="3">
                  <c:v>30</c:v>
                </c:pt>
                <c:pt idx="4">
                  <c:v>40</c:v>
                </c:pt>
                <c:pt idx="5">
                  <c:v>30</c:v>
                </c:pt>
                <c:pt idx="6">
                  <c:v>30</c:v>
                </c:pt>
                <c:pt idx="7">
                  <c:v>40</c:v>
                </c:pt>
                <c:pt idx="8">
                  <c:v>40</c:v>
                </c:pt>
              </c:numCache>
            </c:numRef>
          </c:val>
          <c:extLst>
            <c:ext xmlns:c16="http://schemas.microsoft.com/office/drawing/2014/chart" uri="{C3380CC4-5D6E-409C-BE32-E72D297353CC}">
              <c16:uniqueId val="{0000000A-0705-4F06-9DAF-F056E9D825FC}"/>
            </c:ext>
          </c:extLst>
        </c:ser>
        <c:ser>
          <c:idx val="3"/>
          <c:order val="2"/>
          <c:tx>
            <c:strRef>
              <c:f>fib!$L$3</c:f>
              <c:strCache>
                <c:ptCount val="1"/>
                <c:pt idx="0">
                  <c:v>Fib Par Rec DP (us)</c:v>
                </c:pt>
              </c:strCache>
            </c:strRef>
          </c:tx>
          <c:invertIfNegative val="0"/>
          <c:dLbls>
            <c:dLbl>
              <c:idx val="0"/>
              <c:layout>
                <c:manualLayout>
                  <c:x val="2.5940866800590102E-3"/>
                  <c:y val="-9.9860325614997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05-4F06-9DAF-F056E9D825FC}"/>
                </c:ext>
              </c:extLst>
            </c:dLbl>
            <c:dLbl>
              <c:idx val="1"/>
              <c:layout>
                <c:manualLayout>
                  <c:x val="0"/>
                  <c:y val="-6.5487583282859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05-4F06-9DAF-F056E9D825FC}"/>
                </c:ext>
              </c:extLst>
            </c:dLbl>
            <c:dLbl>
              <c:idx val="2"/>
              <c:layout>
                <c:manualLayout>
                  <c:x val="1.29692992245867E-3"/>
                  <c:y val="-5.9872585435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05-4F06-9DAF-F056E9D825FC}"/>
                </c:ext>
              </c:extLst>
            </c:dLbl>
            <c:dLbl>
              <c:idx val="3"/>
              <c:layout>
                <c:manualLayout>
                  <c:x val="-5.2814172036732197E-17"/>
                  <c:y val="-2.965708989805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fib!$L$11:$L$19</c:f>
              <c:numCache>
                <c:formatCode>0.0</c:formatCode>
                <c:ptCount val="9"/>
                <c:pt idx="0">
                  <c:v>1640</c:v>
                </c:pt>
                <c:pt idx="1">
                  <c:v>2550</c:v>
                </c:pt>
                <c:pt idx="2">
                  <c:v>3990</c:v>
                </c:pt>
                <c:pt idx="3">
                  <c:v>6350</c:v>
                </c:pt>
                <c:pt idx="4">
                  <c:v>10150</c:v>
                </c:pt>
                <c:pt idx="5">
                  <c:v>16320</c:v>
                </c:pt>
                <c:pt idx="6">
                  <c:v>26190</c:v>
                </c:pt>
                <c:pt idx="7">
                  <c:v>42320</c:v>
                </c:pt>
                <c:pt idx="8">
                  <c:v>68260</c:v>
                </c:pt>
              </c:numCache>
            </c:numRef>
          </c:val>
          <c:extLst>
            <c:ext xmlns:c16="http://schemas.microsoft.com/office/drawing/2014/chart" uri="{C3380CC4-5D6E-409C-BE32-E72D297353CC}">
              <c16:uniqueId val="{0000000F-0705-4F06-9DAF-F056E9D825FC}"/>
            </c:ext>
          </c:extLst>
        </c:ser>
        <c:dLbls>
          <c:dLblPos val="outEnd"/>
          <c:showLegendKey val="0"/>
          <c:showVal val="1"/>
          <c:showCatName val="0"/>
          <c:showSerName val="0"/>
          <c:showPercent val="0"/>
          <c:showBubbleSize val="0"/>
        </c:dLbls>
        <c:gapWidth val="150"/>
        <c:axId val="-2146078728"/>
        <c:axId val="2145492328"/>
      </c:barChart>
      <c:catAx>
        <c:axId val="-2146078728"/>
        <c:scaling>
          <c:orientation val="minMax"/>
        </c:scaling>
        <c:delete val="0"/>
        <c:axPos val="b"/>
        <c:title>
          <c:tx>
            <c:rich>
              <a:bodyPr/>
              <a:lstStyle/>
              <a:p>
                <a:pPr>
                  <a:defRPr/>
                </a:pPr>
                <a:r>
                  <a:rPr lang="en-US"/>
                  <a:t>N</a:t>
                </a:r>
              </a:p>
            </c:rich>
          </c:tx>
          <c:overlay val="0"/>
        </c:title>
        <c:numFmt formatCode="General" sourceLinked="1"/>
        <c:majorTickMark val="out"/>
        <c:minorTickMark val="none"/>
        <c:tickLblPos val="nextTo"/>
        <c:crossAx val="2145492328"/>
        <c:crosses val="autoZero"/>
        <c:auto val="1"/>
        <c:lblAlgn val="ctr"/>
        <c:lblOffset val="100"/>
        <c:noMultiLvlLbl val="0"/>
      </c:catAx>
      <c:valAx>
        <c:axId val="2145492328"/>
        <c:scaling>
          <c:orientation val="minMax"/>
        </c:scaling>
        <c:delete val="0"/>
        <c:axPos val="l"/>
        <c:title>
          <c:tx>
            <c:rich>
              <a:bodyPr rot="-5400000" vert="horz"/>
              <a:lstStyle/>
              <a:p>
                <a:pPr>
                  <a:defRPr/>
                </a:pPr>
                <a:r>
                  <a:rPr lang="en-US"/>
                  <a:t>Runtime Execution (us)</a:t>
                </a:r>
              </a:p>
            </c:rich>
          </c:tx>
          <c:layout>
            <c:manualLayout>
              <c:xMode val="edge"/>
              <c:yMode val="edge"/>
              <c:x val="0"/>
              <c:y val="0.22105332292221583"/>
            </c:manualLayout>
          </c:layout>
          <c:overlay val="0"/>
        </c:title>
        <c:numFmt formatCode="0.0" sourceLinked="1"/>
        <c:majorTickMark val="out"/>
        <c:minorTickMark val="none"/>
        <c:tickLblPos val="nextTo"/>
        <c:crossAx val="-2146078728"/>
        <c:crosses val="autoZero"/>
        <c:crossBetween val="between"/>
      </c:valAx>
    </c:plotArea>
    <c:legend>
      <c:legendPos val="r"/>
      <c:layout>
        <c:manualLayout>
          <c:xMode val="edge"/>
          <c:yMode val="edge"/>
          <c:x val="0.116294463493631"/>
          <c:y val="3.7054040883326103E-2"/>
          <c:w val="0.63685304901089701"/>
          <c:h val="0.14739003308625501"/>
        </c:manualLayout>
      </c:layout>
      <c:overlay val="1"/>
      <c:txPr>
        <a:bodyPr/>
        <a:lstStyle/>
        <a:p>
          <a:pPr>
            <a:defRPr sz="1400"/>
          </a:pPr>
          <a:endParaRPr lang="en-US"/>
        </a:p>
      </c:txPr>
    </c:legend>
    <c:plotVisOnly val="1"/>
    <c:dispBlanksAs val="gap"/>
    <c:showDLblsOverMax val="0"/>
  </c:chart>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14387880833502E-2"/>
          <c:y val="4.8192771084337303E-2"/>
          <c:w val="0.89136037117487898"/>
          <c:h val="0.87085563331460303"/>
        </c:manualLayout>
      </c:layout>
      <c:barChart>
        <c:barDir val="col"/>
        <c:grouping val="clustered"/>
        <c:varyColors val="0"/>
        <c:ser>
          <c:idx val="0"/>
          <c:order val="0"/>
          <c:tx>
            <c:strRef>
              <c:f>fib!$I$3</c:f>
              <c:strCache>
                <c:ptCount val="1"/>
                <c:pt idx="0">
                  <c:v>CPU Rec Fib (us)</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fib!$I$11:$I$19</c:f>
              <c:numCache>
                <c:formatCode>0.0</c:formatCode>
                <c:ptCount val="9"/>
                <c:pt idx="0">
                  <c:v>1E-3</c:v>
                </c:pt>
                <c:pt idx="1">
                  <c:v>1E-3</c:v>
                </c:pt>
                <c:pt idx="2">
                  <c:v>1E-3</c:v>
                </c:pt>
                <c:pt idx="3">
                  <c:v>1E-3</c:v>
                </c:pt>
                <c:pt idx="4">
                  <c:v>2E-3</c:v>
                </c:pt>
                <c:pt idx="5">
                  <c:v>6.0000000000000001E-3</c:v>
                </c:pt>
                <c:pt idx="6">
                  <c:v>8.0000000000000002E-3</c:v>
                </c:pt>
                <c:pt idx="7">
                  <c:v>1.0999999999999999E-2</c:v>
                </c:pt>
                <c:pt idx="8">
                  <c:v>2.1999999999999999E-2</c:v>
                </c:pt>
              </c:numCache>
            </c:numRef>
          </c:val>
          <c:extLst>
            <c:ext xmlns:c16="http://schemas.microsoft.com/office/drawing/2014/chart" uri="{C3380CC4-5D6E-409C-BE32-E72D297353CC}">
              <c16:uniqueId val="{00000000-0705-4F06-9DAF-F056E9D825FC}"/>
            </c:ext>
          </c:extLst>
        </c:ser>
        <c:ser>
          <c:idx val="1"/>
          <c:order val="1"/>
          <c:tx>
            <c:strRef>
              <c:f>fib!$J$3</c:f>
              <c:strCache>
                <c:ptCount val="1"/>
                <c:pt idx="0">
                  <c:v>GPU Non DP Fib (us)</c:v>
                </c:pt>
              </c:strCache>
            </c:strRef>
          </c:tx>
          <c:invertIfNegative val="0"/>
          <c:dLbls>
            <c:dLbl>
              <c:idx val="0"/>
              <c:layout>
                <c:manualLayout>
                  <c:x val="-1.2971567576003499E-3"/>
                  <c:y val="-3.80795866689045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05-4F06-9DAF-F056E9D825FC}"/>
                </c:ext>
              </c:extLst>
            </c:dLbl>
            <c:dLbl>
              <c:idx val="1"/>
              <c:layout>
                <c:manualLayout>
                  <c:x val="0"/>
                  <c:y val="-3.52720877452877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05-4F06-9DAF-F056E9D825FC}"/>
                </c:ext>
              </c:extLst>
            </c:dLbl>
            <c:dLbl>
              <c:idx val="2"/>
              <c:layout>
                <c:manualLayout>
                  <c:x val="0"/>
                  <c:y val="-4.13369042493414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05-4F06-9DAF-F056E9D825FC}"/>
                </c:ext>
              </c:extLst>
            </c:dLbl>
            <c:dLbl>
              <c:idx val="3"/>
              <c:layout>
                <c:manualLayout>
                  <c:x val="-1.2970433400295101E-3"/>
                  <c:y val="-3.852940532572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05-4F06-9DAF-F056E9D825FC}"/>
                </c:ext>
              </c:extLst>
            </c:dLbl>
            <c:dLbl>
              <c:idx val="4"/>
              <c:layout>
                <c:manualLayout>
                  <c:x val="-1.4335980953106799E-4"/>
                  <c:y val="-3.392263177482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05-4F06-9DAF-F056E9D825FC}"/>
                </c:ext>
              </c:extLst>
            </c:dLbl>
            <c:dLbl>
              <c:idx val="5"/>
              <c:layout>
                <c:manualLayout>
                  <c:x val="-3.02416610865222E-3"/>
                  <c:y val="-6.402954032970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05-4F06-9DAF-F056E9D825FC}"/>
                </c:ext>
              </c:extLst>
            </c:dLbl>
            <c:dLbl>
              <c:idx val="6"/>
              <c:layout>
                <c:manualLayout>
                  <c:x val="-1.2970168612191999E-3"/>
                  <c:y val="-2.60586319218240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05-4F06-9DAF-F056E9D825FC}"/>
                </c:ext>
              </c:extLst>
            </c:dLbl>
            <c:dLbl>
              <c:idx val="7"/>
              <c:layout>
                <c:manualLayout>
                  <c:x val="1.2970168612191999E-3"/>
                  <c:y val="-3.2573289902280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05-4F06-9DAF-F056E9D825FC}"/>
                </c:ext>
              </c:extLst>
            </c:dLbl>
            <c:dLbl>
              <c:idx val="8"/>
              <c:layout>
                <c:manualLayout>
                  <c:x val="-1.2970168612191999E-3"/>
                  <c:y val="-5.86319218241041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fib!$J$11:$J$19</c:f>
              <c:numCache>
                <c:formatCode>0.0</c:formatCode>
                <c:ptCount val="9"/>
                <c:pt idx="0">
                  <c:v>30</c:v>
                </c:pt>
                <c:pt idx="1">
                  <c:v>30</c:v>
                </c:pt>
                <c:pt idx="2">
                  <c:v>30</c:v>
                </c:pt>
                <c:pt idx="3">
                  <c:v>30</c:v>
                </c:pt>
                <c:pt idx="4">
                  <c:v>40</c:v>
                </c:pt>
                <c:pt idx="5">
                  <c:v>30</c:v>
                </c:pt>
                <c:pt idx="6">
                  <c:v>30</c:v>
                </c:pt>
                <c:pt idx="7">
                  <c:v>40</c:v>
                </c:pt>
                <c:pt idx="8">
                  <c:v>40</c:v>
                </c:pt>
              </c:numCache>
            </c:numRef>
          </c:val>
          <c:extLst>
            <c:ext xmlns:c16="http://schemas.microsoft.com/office/drawing/2014/chart" uri="{C3380CC4-5D6E-409C-BE32-E72D297353CC}">
              <c16:uniqueId val="{0000000A-0705-4F06-9DAF-F056E9D825FC}"/>
            </c:ext>
          </c:extLst>
        </c:ser>
        <c:ser>
          <c:idx val="3"/>
          <c:order val="2"/>
          <c:tx>
            <c:strRef>
              <c:f>fib!$L$3</c:f>
              <c:strCache>
                <c:ptCount val="1"/>
                <c:pt idx="0">
                  <c:v>Fib Par Rec DP (us)</c:v>
                </c:pt>
              </c:strCache>
            </c:strRef>
          </c:tx>
          <c:invertIfNegative val="0"/>
          <c:dLbls>
            <c:dLbl>
              <c:idx val="0"/>
              <c:layout>
                <c:manualLayout>
                  <c:x val="2.5940866800590102E-3"/>
                  <c:y val="-9.9860325614997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05-4F06-9DAF-F056E9D825FC}"/>
                </c:ext>
              </c:extLst>
            </c:dLbl>
            <c:dLbl>
              <c:idx val="1"/>
              <c:layout>
                <c:manualLayout>
                  <c:x val="0"/>
                  <c:y val="-6.5487583282859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05-4F06-9DAF-F056E9D825FC}"/>
                </c:ext>
              </c:extLst>
            </c:dLbl>
            <c:dLbl>
              <c:idx val="2"/>
              <c:layout>
                <c:manualLayout>
                  <c:x val="1.29692992245867E-3"/>
                  <c:y val="-5.9872585435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05-4F06-9DAF-F056E9D825FC}"/>
                </c:ext>
              </c:extLst>
            </c:dLbl>
            <c:dLbl>
              <c:idx val="3"/>
              <c:layout>
                <c:manualLayout>
                  <c:x val="-5.2814172036732197E-17"/>
                  <c:y val="-2.965708989805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fib!$L$11:$L$19</c:f>
              <c:numCache>
                <c:formatCode>0.0</c:formatCode>
                <c:ptCount val="9"/>
                <c:pt idx="0">
                  <c:v>1640</c:v>
                </c:pt>
                <c:pt idx="1">
                  <c:v>2550</c:v>
                </c:pt>
                <c:pt idx="2">
                  <c:v>3990</c:v>
                </c:pt>
                <c:pt idx="3">
                  <c:v>6350</c:v>
                </c:pt>
                <c:pt idx="4">
                  <c:v>10150</c:v>
                </c:pt>
                <c:pt idx="5">
                  <c:v>16320</c:v>
                </c:pt>
                <c:pt idx="6">
                  <c:v>26190</c:v>
                </c:pt>
                <c:pt idx="7">
                  <c:v>42320</c:v>
                </c:pt>
                <c:pt idx="8">
                  <c:v>68260</c:v>
                </c:pt>
              </c:numCache>
            </c:numRef>
          </c:val>
          <c:extLst>
            <c:ext xmlns:c16="http://schemas.microsoft.com/office/drawing/2014/chart" uri="{C3380CC4-5D6E-409C-BE32-E72D297353CC}">
              <c16:uniqueId val="{0000000F-0705-4F06-9DAF-F056E9D825FC}"/>
            </c:ext>
          </c:extLst>
        </c:ser>
        <c:dLbls>
          <c:dLblPos val="outEnd"/>
          <c:showLegendKey val="0"/>
          <c:showVal val="1"/>
          <c:showCatName val="0"/>
          <c:showSerName val="0"/>
          <c:showPercent val="0"/>
          <c:showBubbleSize val="0"/>
        </c:dLbls>
        <c:gapWidth val="150"/>
        <c:axId val="-2146078728"/>
        <c:axId val="2145492328"/>
      </c:barChart>
      <c:catAx>
        <c:axId val="-2146078728"/>
        <c:scaling>
          <c:orientation val="minMax"/>
        </c:scaling>
        <c:delete val="0"/>
        <c:axPos val="b"/>
        <c:title>
          <c:tx>
            <c:rich>
              <a:bodyPr/>
              <a:lstStyle/>
              <a:p>
                <a:pPr>
                  <a:defRPr/>
                </a:pPr>
                <a:r>
                  <a:rPr lang="en-US"/>
                  <a:t>N</a:t>
                </a:r>
              </a:p>
            </c:rich>
          </c:tx>
          <c:overlay val="0"/>
        </c:title>
        <c:numFmt formatCode="General" sourceLinked="1"/>
        <c:majorTickMark val="out"/>
        <c:minorTickMark val="none"/>
        <c:tickLblPos val="nextTo"/>
        <c:crossAx val="2145492328"/>
        <c:crosses val="autoZero"/>
        <c:auto val="1"/>
        <c:lblAlgn val="ctr"/>
        <c:lblOffset val="100"/>
        <c:noMultiLvlLbl val="0"/>
      </c:catAx>
      <c:valAx>
        <c:axId val="2145492328"/>
        <c:scaling>
          <c:orientation val="minMax"/>
        </c:scaling>
        <c:delete val="0"/>
        <c:axPos val="l"/>
        <c:title>
          <c:tx>
            <c:rich>
              <a:bodyPr rot="-5400000" vert="horz"/>
              <a:lstStyle/>
              <a:p>
                <a:pPr>
                  <a:defRPr/>
                </a:pPr>
                <a:r>
                  <a:rPr lang="en-US"/>
                  <a:t>Runtime Execution (us)</a:t>
                </a:r>
              </a:p>
            </c:rich>
          </c:tx>
          <c:layout>
            <c:manualLayout>
              <c:xMode val="edge"/>
              <c:yMode val="edge"/>
              <c:x val="0"/>
              <c:y val="0.22105332292221583"/>
            </c:manualLayout>
          </c:layout>
          <c:overlay val="0"/>
        </c:title>
        <c:numFmt formatCode="0.0" sourceLinked="1"/>
        <c:majorTickMark val="out"/>
        <c:minorTickMark val="none"/>
        <c:tickLblPos val="nextTo"/>
        <c:crossAx val="-2146078728"/>
        <c:crosses val="autoZero"/>
        <c:crossBetween val="between"/>
      </c:valAx>
    </c:plotArea>
    <c:legend>
      <c:legendPos val="r"/>
      <c:layout>
        <c:manualLayout>
          <c:xMode val="edge"/>
          <c:yMode val="edge"/>
          <c:x val="0.116294463493631"/>
          <c:y val="3.7054040883326103E-2"/>
          <c:w val="0.63685304901089701"/>
          <c:h val="0.14739003308625501"/>
        </c:manualLayout>
      </c:layout>
      <c:overlay val="1"/>
      <c:txPr>
        <a:bodyPr/>
        <a:lstStyle/>
        <a:p>
          <a:pPr>
            <a:defRPr sz="1400"/>
          </a:pPr>
          <a:endParaRPr lang="en-US"/>
        </a:p>
      </c:txPr>
    </c:legend>
    <c:plotVisOnly val="1"/>
    <c:dispBlanksAs val="gap"/>
    <c:showDLblsOverMax val="0"/>
  </c:chart>
  <c:txPr>
    <a:bodyPr/>
    <a:lstStyle/>
    <a:p>
      <a:pPr>
        <a:defRPr sz="11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14387880833502E-2"/>
          <c:y val="4.8192771084337303E-2"/>
          <c:w val="0.89136037117487898"/>
          <c:h val="0.87085563331460303"/>
        </c:manualLayout>
      </c:layout>
      <c:barChart>
        <c:barDir val="col"/>
        <c:grouping val="clustered"/>
        <c:varyColors val="0"/>
        <c:ser>
          <c:idx val="0"/>
          <c:order val="0"/>
          <c:tx>
            <c:strRef>
              <c:f>fib!$I$3</c:f>
              <c:strCache>
                <c:ptCount val="1"/>
                <c:pt idx="0">
                  <c:v>CPU Rec Fib (us)</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fib!$I$11:$I$19</c:f>
              <c:numCache>
                <c:formatCode>0.0</c:formatCode>
                <c:ptCount val="9"/>
                <c:pt idx="0">
                  <c:v>1E-3</c:v>
                </c:pt>
                <c:pt idx="1">
                  <c:v>1E-3</c:v>
                </c:pt>
                <c:pt idx="2">
                  <c:v>1E-3</c:v>
                </c:pt>
                <c:pt idx="3">
                  <c:v>1E-3</c:v>
                </c:pt>
                <c:pt idx="4">
                  <c:v>2E-3</c:v>
                </c:pt>
                <c:pt idx="5">
                  <c:v>6.0000000000000001E-3</c:v>
                </c:pt>
                <c:pt idx="6">
                  <c:v>8.0000000000000002E-3</c:v>
                </c:pt>
                <c:pt idx="7">
                  <c:v>1.0999999999999999E-2</c:v>
                </c:pt>
                <c:pt idx="8">
                  <c:v>2.1999999999999999E-2</c:v>
                </c:pt>
              </c:numCache>
            </c:numRef>
          </c:val>
          <c:extLst>
            <c:ext xmlns:c16="http://schemas.microsoft.com/office/drawing/2014/chart" uri="{C3380CC4-5D6E-409C-BE32-E72D297353CC}">
              <c16:uniqueId val="{00000000-0705-4F06-9DAF-F056E9D825FC}"/>
            </c:ext>
          </c:extLst>
        </c:ser>
        <c:ser>
          <c:idx val="1"/>
          <c:order val="1"/>
          <c:tx>
            <c:strRef>
              <c:f>fib!$J$3</c:f>
              <c:strCache>
                <c:ptCount val="1"/>
                <c:pt idx="0">
                  <c:v>GPU Non DP Fib (us)</c:v>
                </c:pt>
              </c:strCache>
            </c:strRef>
          </c:tx>
          <c:invertIfNegative val="0"/>
          <c:dLbls>
            <c:dLbl>
              <c:idx val="0"/>
              <c:layout>
                <c:manualLayout>
                  <c:x val="-1.2971567576003499E-3"/>
                  <c:y val="-3.80795866689045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05-4F06-9DAF-F056E9D825FC}"/>
                </c:ext>
              </c:extLst>
            </c:dLbl>
            <c:dLbl>
              <c:idx val="1"/>
              <c:layout>
                <c:manualLayout>
                  <c:x val="0"/>
                  <c:y val="-3.52720877452877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05-4F06-9DAF-F056E9D825FC}"/>
                </c:ext>
              </c:extLst>
            </c:dLbl>
            <c:dLbl>
              <c:idx val="2"/>
              <c:layout>
                <c:manualLayout>
                  <c:x val="0"/>
                  <c:y val="-4.13369042493414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05-4F06-9DAF-F056E9D825FC}"/>
                </c:ext>
              </c:extLst>
            </c:dLbl>
            <c:dLbl>
              <c:idx val="3"/>
              <c:layout>
                <c:manualLayout>
                  <c:x val="-1.2970433400295101E-3"/>
                  <c:y val="-3.852940532572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05-4F06-9DAF-F056E9D825FC}"/>
                </c:ext>
              </c:extLst>
            </c:dLbl>
            <c:dLbl>
              <c:idx val="4"/>
              <c:layout>
                <c:manualLayout>
                  <c:x val="-1.4335980953106799E-4"/>
                  <c:y val="-3.392263177482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05-4F06-9DAF-F056E9D825FC}"/>
                </c:ext>
              </c:extLst>
            </c:dLbl>
            <c:dLbl>
              <c:idx val="5"/>
              <c:layout>
                <c:manualLayout>
                  <c:x val="-3.02416610865222E-3"/>
                  <c:y val="-6.402954032970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05-4F06-9DAF-F056E9D825FC}"/>
                </c:ext>
              </c:extLst>
            </c:dLbl>
            <c:dLbl>
              <c:idx val="6"/>
              <c:layout>
                <c:manualLayout>
                  <c:x val="-1.2970168612191999E-3"/>
                  <c:y val="-2.60586319218240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05-4F06-9DAF-F056E9D825FC}"/>
                </c:ext>
              </c:extLst>
            </c:dLbl>
            <c:dLbl>
              <c:idx val="7"/>
              <c:layout>
                <c:manualLayout>
                  <c:x val="1.2970168612191999E-3"/>
                  <c:y val="-3.2573289902280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05-4F06-9DAF-F056E9D825FC}"/>
                </c:ext>
              </c:extLst>
            </c:dLbl>
            <c:dLbl>
              <c:idx val="8"/>
              <c:layout>
                <c:manualLayout>
                  <c:x val="-1.2970168612191999E-3"/>
                  <c:y val="-5.86319218241041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fib!$J$11:$J$19</c:f>
              <c:numCache>
                <c:formatCode>0.0</c:formatCode>
                <c:ptCount val="9"/>
                <c:pt idx="0">
                  <c:v>30</c:v>
                </c:pt>
                <c:pt idx="1">
                  <c:v>30</c:v>
                </c:pt>
                <c:pt idx="2">
                  <c:v>30</c:v>
                </c:pt>
                <c:pt idx="3">
                  <c:v>30</c:v>
                </c:pt>
                <c:pt idx="4">
                  <c:v>40</c:v>
                </c:pt>
                <c:pt idx="5">
                  <c:v>30</c:v>
                </c:pt>
                <c:pt idx="6">
                  <c:v>30</c:v>
                </c:pt>
                <c:pt idx="7">
                  <c:v>40</c:v>
                </c:pt>
                <c:pt idx="8">
                  <c:v>40</c:v>
                </c:pt>
              </c:numCache>
            </c:numRef>
          </c:val>
          <c:extLst>
            <c:ext xmlns:c16="http://schemas.microsoft.com/office/drawing/2014/chart" uri="{C3380CC4-5D6E-409C-BE32-E72D297353CC}">
              <c16:uniqueId val="{0000000A-0705-4F06-9DAF-F056E9D825FC}"/>
            </c:ext>
          </c:extLst>
        </c:ser>
        <c:ser>
          <c:idx val="3"/>
          <c:order val="2"/>
          <c:tx>
            <c:strRef>
              <c:f>fib!$L$3</c:f>
              <c:strCache>
                <c:ptCount val="1"/>
                <c:pt idx="0">
                  <c:v>Fib Par Rec DP (us)</c:v>
                </c:pt>
              </c:strCache>
            </c:strRef>
          </c:tx>
          <c:invertIfNegative val="0"/>
          <c:dLbls>
            <c:dLbl>
              <c:idx val="0"/>
              <c:layout>
                <c:manualLayout>
                  <c:x val="2.5940866800590102E-3"/>
                  <c:y val="-9.9860325614997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05-4F06-9DAF-F056E9D825FC}"/>
                </c:ext>
              </c:extLst>
            </c:dLbl>
            <c:dLbl>
              <c:idx val="1"/>
              <c:layout>
                <c:manualLayout>
                  <c:x val="0"/>
                  <c:y val="-6.5487583282859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05-4F06-9DAF-F056E9D825FC}"/>
                </c:ext>
              </c:extLst>
            </c:dLbl>
            <c:dLbl>
              <c:idx val="2"/>
              <c:layout>
                <c:manualLayout>
                  <c:x val="1.29692992245867E-3"/>
                  <c:y val="-5.9872585435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05-4F06-9DAF-F056E9D825FC}"/>
                </c:ext>
              </c:extLst>
            </c:dLbl>
            <c:dLbl>
              <c:idx val="3"/>
              <c:layout>
                <c:manualLayout>
                  <c:x val="-5.2814172036732197E-17"/>
                  <c:y val="-2.965708989805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fib!$L$11:$L$19</c:f>
              <c:numCache>
                <c:formatCode>0.0</c:formatCode>
                <c:ptCount val="9"/>
                <c:pt idx="0">
                  <c:v>1640</c:v>
                </c:pt>
                <c:pt idx="1">
                  <c:v>2550</c:v>
                </c:pt>
                <c:pt idx="2">
                  <c:v>3990</c:v>
                </c:pt>
                <c:pt idx="3">
                  <c:v>6350</c:v>
                </c:pt>
                <c:pt idx="4">
                  <c:v>10150</c:v>
                </c:pt>
                <c:pt idx="5">
                  <c:v>16320</c:v>
                </c:pt>
                <c:pt idx="6">
                  <c:v>26190</c:v>
                </c:pt>
                <c:pt idx="7">
                  <c:v>42320</c:v>
                </c:pt>
                <c:pt idx="8">
                  <c:v>68260</c:v>
                </c:pt>
              </c:numCache>
            </c:numRef>
          </c:val>
          <c:extLst>
            <c:ext xmlns:c16="http://schemas.microsoft.com/office/drawing/2014/chart" uri="{C3380CC4-5D6E-409C-BE32-E72D297353CC}">
              <c16:uniqueId val="{0000000F-0705-4F06-9DAF-F056E9D825FC}"/>
            </c:ext>
          </c:extLst>
        </c:ser>
        <c:dLbls>
          <c:dLblPos val="outEnd"/>
          <c:showLegendKey val="0"/>
          <c:showVal val="1"/>
          <c:showCatName val="0"/>
          <c:showSerName val="0"/>
          <c:showPercent val="0"/>
          <c:showBubbleSize val="0"/>
        </c:dLbls>
        <c:gapWidth val="150"/>
        <c:axId val="-2146078728"/>
        <c:axId val="2145492328"/>
      </c:barChart>
      <c:catAx>
        <c:axId val="-2146078728"/>
        <c:scaling>
          <c:orientation val="minMax"/>
        </c:scaling>
        <c:delete val="0"/>
        <c:axPos val="b"/>
        <c:title>
          <c:tx>
            <c:rich>
              <a:bodyPr/>
              <a:lstStyle/>
              <a:p>
                <a:pPr>
                  <a:defRPr/>
                </a:pPr>
                <a:r>
                  <a:rPr lang="en-US"/>
                  <a:t>N</a:t>
                </a:r>
              </a:p>
            </c:rich>
          </c:tx>
          <c:overlay val="0"/>
        </c:title>
        <c:numFmt formatCode="General" sourceLinked="1"/>
        <c:majorTickMark val="out"/>
        <c:minorTickMark val="none"/>
        <c:tickLblPos val="nextTo"/>
        <c:crossAx val="2145492328"/>
        <c:crosses val="autoZero"/>
        <c:auto val="1"/>
        <c:lblAlgn val="ctr"/>
        <c:lblOffset val="100"/>
        <c:noMultiLvlLbl val="0"/>
      </c:catAx>
      <c:valAx>
        <c:axId val="2145492328"/>
        <c:scaling>
          <c:orientation val="minMax"/>
        </c:scaling>
        <c:delete val="0"/>
        <c:axPos val="l"/>
        <c:title>
          <c:tx>
            <c:rich>
              <a:bodyPr rot="-5400000" vert="horz"/>
              <a:lstStyle/>
              <a:p>
                <a:pPr>
                  <a:defRPr/>
                </a:pPr>
                <a:r>
                  <a:rPr lang="en-US"/>
                  <a:t>Runtime Execution (us)</a:t>
                </a:r>
              </a:p>
            </c:rich>
          </c:tx>
          <c:layout>
            <c:manualLayout>
              <c:xMode val="edge"/>
              <c:yMode val="edge"/>
              <c:x val="0"/>
              <c:y val="0.22105332292221583"/>
            </c:manualLayout>
          </c:layout>
          <c:overlay val="0"/>
        </c:title>
        <c:numFmt formatCode="0.0" sourceLinked="1"/>
        <c:majorTickMark val="out"/>
        <c:minorTickMark val="none"/>
        <c:tickLblPos val="nextTo"/>
        <c:crossAx val="-2146078728"/>
        <c:crosses val="autoZero"/>
        <c:crossBetween val="between"/>
      </c:valAx>
    </c:plotArea>
    <c:legend>
      <c:legendPos val="r"/>
      <c:layout>
        <c:manualLayout>
          <c:xMode val="edge"/>
          <c:yMode val="edge"/>
          <c:x val="0.116294463493631"/>
          <c:y val="3.7054040883326103E-2"/>
          <c:w val="0.63685304901089701"/>
          <c:h val="0.14739003308625501"/>
        </c:manualLayout>
      </c:layout>
      <c:overlay val="1"/>
      <c:txPr>
        <a:bodyPr/>
        <a:lstStyle/>
        <a:p>
          <a:pPr>
            <a:defRPr sz="1400"/>
          </a:pPr>
          <a:endParaRPr lang="en-US"/>
        </a:p>
      </c:txPr>
    </c:legend>
    <c:plotVisOnly val="1"/>
    <c:dispBlanksAs val="gap"/>
    <c:showDLblsOverMax val="0"/>
  </c:chart>
  <c:txPr>
    <a:bodyPr/>
    <a:lstStyle/>
    <a:p>
      <a:pPr>
        <a:defRPr sz="11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Random-access_memory"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irect_memory_acces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a:t>
            </a:r>
            <a:r>
              <a:rPr lang="en-US" dirty="0" err="1"/>
              <a:t>Async</a:t>
            </a:r>
            <a:r>
              <a:rPr lang="en-US" dirty="0"/>
              <a:t>!</a:t>
            </a:r>
          </a:p>
          <a:p>
            <a:r>
              <a:rPr lang="en-US" dirty="0"/>
              <a:t>Non-blocking command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3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a:t>
            </a:r>
            <a:r>
              <a:rPr lang="en-US" dirty="0" err="1"/>
              <a:t>Async</a:t>
            </a:r>
            <a:r>
              <a:rPr lang="en-US" dirty="0"/>
              <a:t>!</a:t>
            </a:r>
          </a:p>
          <a:p>
            <a:r>
              <a:rPr lang="en-US" dirty="0"/>
              <a:t>Non-blocking command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49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GK110 further improves this with the addition of Hyper-Q, which removes the false dependencies that can be introduced among CUDA streams in cases of suboptimal kernel launch or memory copy ordering across streams in Fermi or GK104. Hyper-Q allows GK110 to handle the concurrent kernels and/or memory transfers in separate CUDA streams truly independently, rather than serializing the several streams into a single work queue at the hardware level. This allows applications to </a:t>
            </a:r>
            <a:r>
              <a:rPr lang="en-US" dirty="0" err="1"/>
              <a:t>enqueue</a:t>
            </a:r>
            <a:r>
              <a:rPr lang="en-US" dirty="0"/>
              <a:t> work into separate CUDA streams without considering the relative order of insertion of otherwise independent work, making concurrency of multiple kernels as well as overlapping of memory copies with computation much more readily achievable on GK110.</a:t>
            </a:r>
          </a:p>
          <a:p>
            <a:r>
              <a:rPr lang="en-US" dirty="0"/>
              <a:t>CUDA streams are automatically mapped onto Hyper-Q's multiple hardware work queues via connections to the hardware allocated by the CUDA Driver. While it is possible to allocate more CUDA streams than there are connections, this simply implies that the driver will alias several streams onto some or all of those connections. The CUDA_DEVICE_MAX_CONNECTIONS environment variable can be used to specify the preferred number of connections to be allocated to the driver. The default is 8 (or fewer if CUDA Multi-Process Service is in use); the architectural maximum for GK110 is 32.</a:t>
            </a:r>
          </a:p>
          <a:p>
            <a:r>
              <a:rPr lang="en-US" dirty="0"/>
              <a:t>CUDA Multi-Process Service (MPS) presents another means by which applications can take advantage of Hyper-Q, wherein several host processes (typically MPI processes) share access to and submit work to the same GPU concurrently, each process receiving some subset of the available connections to that GPU. Using CUDA MPS, processes can achieve overlap of their respective memory transfers and computations with or without the use of CUDA streams, although at the cost of some added latency of work submission and a few other caveats. For more information see the CUDA MPS Overview[6].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51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Imagine all the commands are added to different queues. In reality they are called engines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654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5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887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0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567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(the one they used</a:t>
            </a:r>
            <a:r>
              <a:rPr lang="en-US" sz="1200" b="0" i="0" kern="1200" baseline="0" dirty="0">
                <a:solidFill>
                  <a:schemeClr val="tx1"/>
                </a:solidFill>
                <a:effectLst/>
                <a:latin typeface="+mn-lt"/>
                <a:ea typeface="+mn-ea"/>
                <a:cs typeface="+mn-cs"/>
              </a:rPr>
              <a:t> for these examples)</a:t>
            </a:r>
            <a:r>
              <a:rPr lang="en-US" sz="1200" b="0" i="0" kern="1200" dirty="0">
                <a:solidFill>
                  <a:schemeClr val="tx1"/>
                </a:solidFill>
                <a:effectLst/>
                <a:latin typeface="+mn-lt"/>
                <a:ea typeface="+mn-ea"/>
                <a:cs typeface="+mn-cs"/>
              </a:rPr>
              <a:t> ability to concurrently run multiple kernels. </a:t>
            </a:r>
          </a:p>
          <a:p>
            <a:r>
              <a:rPr lang="en-US" sz="1200" b="0" i="0" kern="1200" dirty="0">
                <a:solidFill>
                  <a:schemeClr val="tx1"/>
                </a:solidFill>
                <a:effectLst/>
                <a:latin typeface="+mn-lt"/>
                <a:ea typeface="+mn-ea"/>
                <a:cs typeface="+mn-cs"/>
              </a:rPr>
              <a:t>When multiple kernels are issued back-to-back in different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582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default stream is stream 14 (for dummy</a:t>
            </a:r>
            <a:r>
              <a:rPr lang="en-US" baseline="0" dirty="0"/>
              <a:t> kernel call), there are 8 calls there.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727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Complexity of recursive</a:t>
            </a:r>
            <a:r>
              <a:rPr lang="en-US" baseline="0" dirty="0"/>
              <a:t> </a:t>
            </a:r>
            <a:r>
              <a:rPr lang="en-US" baseline="0" dirty="0" err="1"/>
              <a:t>fibonacci</a:t>
            </a:r>
            <a:r>
              <a:rPr lang="en-US" baseline="0" dirty="0"/>
              <a:t> is O(2^n)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FC923B-B347-7147-8B99-0BE306BD21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13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Complexity of recursive</a:t>
            </a:r>
            <a:r>
              <a:rPr lang="en-US" baseline="0" dirty="0"/>
              <a:t> </a:t>
            </a:r>
            <a:r>
              <a:rPr lang="en-US" baseline="0" dirty="0" err="1"/>
              <a:t>fibonacci</a:t>
            </a:r>
            <a:r>
              <a:rPr lang="en-US" baseline="0" dirty="0"/>
              <a:t> is O(2^n)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FC923B-B347-7147-8B99-0BE306BD21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462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Complexity of recursive</a:t>
            </a:r>
            <a:r>
              <a:rPr lang="en-US" baseline="0" dirty="0"/>
              <a:t> </a:t>
            </a:r>
            <a:r>
              <a:rPr lang="en-US" baseline="0" dirty="0" err="1"/>
              <a:t>fibonacci</a:t>
            </a:r>
            <a:r>
              <a:rPr lang="en-US" baseline="0" dirty="0"/>
              <a:t> is O(2^n)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FC923B-B347-7147-8B99-0BE306BD21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098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allow programmers to use a larger virtual address space than is actually available in the </a:t>
            </a:r>
            <a:r>
              <a:rPr lang="en-US" sz="1200" b="0" i="0" u="none" strike="noStrike" kern="1200" dirty="0">
                <a:solidFill>
                  <a:schemeClr val="tx1"/>
                </a:solidFill>
                <a:effectLst/>
                <a:latin typeface="+mn-lt"/>
                <a:ea typeface="+mn-ea"/>
                <a:cs typeface="+mn-cs"/>
                <a:hlinkClick r:id="rId3" tooltip="Random-access memory"/>
              </a:rPr>
              <a:t>RAM</a:t>
            </a:r>
            <a:r>
              <a:rPr lang="en-US" sz="1200" b="0" i="0" kern="1200" dirty="0">
                <a:solidFill>
                  <a:schemeClr val="tx1"/>
                </a:solidFill>
                <a:effectLst/>
                <a:latin typeface="+mn-lt"/>
                <a:ea typeface="+mn-ea"/>
                <a:cs typeface="+mn-cs"/>
              </a:rPr>
              <a:t>, CPUs implement a virtual memory system in which a physical memory page can be swapped out to disk.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 host needs that page, it loads it back in from the disk.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Non-locked memory is stored not only in memory (e.g. it can be in swap), so the driver needs to access every single page of the non-locked memory, copy it into pinned buffer and pass it to the </a:t>
            </a:r>
            <a:r>
              <a:rPr lang="en-US" sz="1200" b="0" i="0" u="none" strike="noStrike" kern="1200" dirty="0">
                <a:solidFill>
                  <a:schemeClr val="tx1"/>
                </a:solidFill>
                <a:effectLst/>
                <a:latin typeface="+mn-lt"/>
                <a:ea typeface="+mn-ea"/>
                <a:cs typeface="+mn-cs"/>
                <a:hlinkClick r:id="rId4" tooltip="Direct memory access"/>
              </a:rPr>
              <a:t>Direct Memory Access</a:t>
            </a:r>
            <a:r>
              <a:rPr lang="en-US" sz="1200" b="0" i="0" kern="1200" dirty="0">
                <a:solidFill>
                  <a:schemeClr val="tx1"/>
                </a:solidFill>
                <a:effectLst/>
                <a:latin typeface="+mn-lt"/>
                <a:ea typeface="+mn-ea"/>
                <a:cs typeface="+mn-cs"/>
              </a:rPr>
              <a:t> (DMA).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PCI-E transfers occur only using the DMA.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normal transfer consumes precious host time which is avoided when directly using page-locked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Locked memory is stored in the physical memory (RAM), so the GPU can fetch it without the help of the host.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56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10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 so that it looks like CPU memory to code running on the CPU, and like GPU memory to code running on the GPU.</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12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 so that it looks like CPU memory to code running on the CPU, and like GPU memory to code running on the GPU.</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5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Its easier to program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395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Its easier to program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59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Its easier to program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12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8" name="Date Placeholder 7"/>
          <p:cNvSpPr>
            <a:spLocks noGrp="1"/>
          </p:cNvSpPr>
          <p:nvPr>
            <p:ph type="dt" sz="half" idx="10"/>
          </p:nvPr>
        </p:nvSpPr>
        <p:spPr/>
        <p:txBody>
          <a:bodyPr/>
          <a:lstStyle/>
          <a:p>
            <a:fld id="{2366F008-0850-45D5-9397-C2FC3F85A039}" type="datetimeFigureOut">
              <a:rPr lang="en-US" smtClean="0"/>
              <a:t>2/20/2019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917F05B-1C8A-47A8-A301-715C62B28D86}" type="slidenum">
              <a:rPr lang="en-US" smtClean="0"/>
              <a:t>‹#›</a:t>
            </a:fld>
            <a:endParaRPr lang="en-US"/>
          </a:p>
        </p:txBody>
      </p:sp>
    </p:spTree>
    <p:extLst>
      <p:ext uri="{BB962C8B-B14F-4D97-AF65-F5344CB8AC3E}">
        <p14:creationId xmlns:p14="http://schemas.microsoft.com/office/powerpoint/2010/main" val="1066365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EE7EC-B68B-4F57-81AC-F2822783DFD7}"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1F66E-93FB-4661-908E-F1562FC7CB5A}" type="slidenum">
              <a:rPr lang="en-US" smtClean="0"/>
              <a:t>‹#›</a:t>
            </a:fld>
            <a:endParaRPr lang="en-US"/>
          </a:p>
        </p:txBody>
      </p:sp>
    </p:spTree>
    <p:extLst>
      <p:ext uri="{BB962C8B-B14F-4D97-AF65-F5344CB8AC3E}">
        <p14:creationId xmlns:p14="http://schemas.microsoft.com/office/powerpoint/2010/main" val="99724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8EE7EC-B68B-4F57-81AC-F2822783DFD7}"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1F66E-93FB-4661-908E-F1562FC7CB5A}" type="slidenum">
              <a:rPr lang="en-US" smtClean="0"/>
              <a:t>‹#›</a:t>
            </a:fld>
            <a:endParaRPr lang="en-US"/>
          </a:p>
        </p:txBody>
      </p:sp>
    </p:spTree>
    <p:extLst>
      <p:ext uri="{BB962C8B-B14F-4D97-AF65-F5344CB8AC3E}">
        <p14:creationId xmlns:p14="http://schemas.microsoft.com/office/powerpoint/2010/main" val="396184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8">
            <a:biLevel thresh="75000"/>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 id="2147483661" r:id="rId5"/>
    <p:sldLayoutId id="2147483662"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095041" y="2907497"/>
            <a:ext cx="2048959" cy="523220"/>
          </a:xfrm>
          <a:prstGeom prst="rect">
            <a:avLst/>
          </a:prstGeom>
        </p:spPr>
        <p:txBody>
          <a:bodyPr wrap="none">
            <a:spAutoFit/>
          </a:bodyPr>
          <a:lstStyle/>
          <a:p>
            <a:pPr lvl="0" algn="r"/>
            <a:r>
              <a:rPr lang="en-US" sz="2800">
                <a:solidFill>
                  <a:schemeClr val="bg1"/>
                </a:solidFill>
                <a:latin typeface="Playfair Display"/>
                <a:ea typeface="Playfair Display"/>
                <a:cs typeface="Playfair Display"/>
                <a:sym typeface="Playfair Display"/>
              </a:rPr>
              <a:t>Spring 2019</a:t>
            </a:r>
            <a:endParaRPr lang="en-US" sz="2800" dirty="0">
              <a:solidFill>
                <a:schemeClr val="bg1"/>
              </a:solidFill>
              <a:latin typeface="Playfair Display"/>
              <a:ea typeface="Playfair Display"/>
              <a:cs typeface="Playfair Display"/>
              <a:sym typeface="Playfair Display"/>
            </a:endParaRP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306768" cy="400110"/>
          </a:xfrm>
          <a:prstGeom prst="rect">
            <a:avLst/>
          </a:prstGeom>
        </p:spPr>
        <p:txBody>
          <a:bodyPr wrap="none">
            <a:spAutoFit/>
          </a:bodyPr>
          <a:lstStyle/>
          <a:p>
            <a:pPr lvl="0"/>
            <a:r>
              <a:rPr lang="en-US" sz="2000" dirty="0">
                <a:solidFill>
                  <a:schemeClr val="tx1"/>
                </a:solidFill>
                <a:latin typeface="Playfair Display"/>
                <a:ea typeface="Playfair Display"/>
                <a:cs typeface="Playfair Display"/>
                <a:sym typeface="Playfair Display"/>
              </a:rPr>
              <a:t>Session 11</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Copy</a:t>
            </a:r>
          </a:p>
        </p:txBody>
      </p:sp>
      <p:sp>
        <p:nvSpPr>
          <p:cNvPr id="3" name="Content Placeholder 2"/>
          <p:cNvSpPr>
            <a:spLocks noGrp="1"/>
          </p:cNvSpPr>
          <p:nvPr>
            <p:ph type="body" idx="1"/>
          </p:nvPr>
        </p:nvSpPr>
        <p:spPr>
          <a:xfrm>
            <a:off x="-125" y="1352327"/>
            <a:ext cx="5086854" cy="3123073"/>
          </a:xfrm>
        </p:spPr>
        <p:txBody>
          <a:bodyPr>
            <a:normAutofit/>
          </a:bodyPr>
          <a:lstStyle/>
          <a:p>
            <a:r>
              <a:rPr lang="en-US" dirty="0"/>
              <a:t>Access host memory directly from device code</a:t>
            </a:r>
          </a:p>
          <a:p>
            <a:pPr lvl="1"/>
            <a:r>
              <a:rPr lang="en-US" sz="1400" dirty="0"/>
              <a:t>Transfers implicitly performed as needed by device code</a:t>
            </a:r>
          </a:p>
          <a:p>
            <a:r>
              <a:rPr lang="en-US" dirty="0"/>
              <a:t>All set-up is done on host using mapped memory</a:t>
            </a:r>
          </a:p>
          <a:p>
            <a:r>
              <a:rPr lang="en-US" dirty="0"/>
              <a:t>Use zero-copy operations on integrated GPUs for CUDA Toolkit version 2.2 and later.</a:t>
            </a:r>
          </a:p>
        </p:txBody>
      </p:sp>
      <p:sp>
        <p:nvSpPr>
          <p:cNvPr id="4" name="Content Placeholder 3"/>
          <p:cNvSpPr>
            <a:spLocks noGrp="1"/>
          </p:cNvSpPr>
          <p:nvPr>
            <p:ph sz="half" idx="4294967295"/>
          </p:nvPr>
        </p:nvSpPr>
        <p:spPr>
          <a:xfrm>
            <a:off x="5338763" y="1371600"/>
            <a:ext cx="3805237" cy="3263900"/>
          </a:xfrm>
        </p:spPr>
        <p:txBody>
          <a:bodyPr>
            <a:noAutofit/>
          </a:bodyPr>
          <a:lstStyle/>
          <a:p>
            <a:pPr marL="0" indent="0">
              <a:buNone/>
            </a:pPr>
            <a:r>
              <a:rPr lang="en-US" sz="1050" dirty="0">
                <a:solidFill>
                  <a:srgbClr val="0000FF"/>
                </a:solidFill>
                <a:latin typeface="Courier New" panose="02070309020205020404" pitchFamily="49" charset="0"/>
                <a:cs typeface="Courier New" panose="02070309020205020404" pitchFamily="49" charset="0"/>
              </a:rPr>
              <a:t>float</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a_h</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a_map</a:t>
            </a:r>
            <a:r>
              <a:rPr lang="en-US" sz="1050" dirty="0">
                <a:solidFill>
                  <a:srgbClr val="000000"/>
                </a:solidFill>
                <a:latin typeface="Courier New" panose="02070309020205020404" pitchFamily="49" charset="0"/>
                <a:cs typeface="Courier New" panose="02070309020205020404" pitchFamily="49" charset="0"/>
              </a:rPr>
              <a:t>; </a:t>
            </a:r>
          </a:p>
          <a:p>
            <a:pPr marL="0" indent="0">
              <a:buNone/>
            </a:pPr>
            <a:r>
              <a:rPr lang="en-US" sz="1050" dirty="0">
                <a:solidFill>
                  <a:srgbClr val="000000"/>
                </a:solidFill>
                <a:latin typeface="Courier New" panose="02070309020205020404" pitchFamily="49" charset="0"/>
                <a:cs typeface="Courier New" panose="02070309020205020404" pitchFamily="49" charset="0"/>
              </a:rPr>
              <a:t>... </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cudaGetDeviceProperties</a:t>
            </a:r>
            <a:r>
              <a:rPr lang="en-US" sz="1050" dirty="0">
                <a:solidFill>
                  <a:srgbClr val="000000"/>
                </a:solidFill>
                <a:latin typeface="Courier New" panose="02070309020205020404" pitchFamily="49" charset="0"/>
                <a:cs typeface="Courier New" panose="02070309020205020404" pitchFamily="49" charset="0"/>
              </a:rPr>
              <a:t>(&amp;prop, 0); </a:t>
            </a:r>
          </a:p>
          <a:p>
            <a:pPr marL="0" indent="0">
              <a:buNone/>
            </a:pPr>
            <a:r>
              <a:rPr lang="en-US" sz="1050" dirty="0">
                <a:solidFill>
                  <a:srgbClr val="0000FF"/>
                </a:solidFill>
                <a:latin typeface="Courier New" panose="02070309020205020404" pitchFamily="49" charset="0"/>
                <a:cs typeface="Courier New" panose="02070309020205020404" pitchFamily="49" charset="0"/>
              </a:rPr>
              <a:t>if</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prop.canMapHostMemory</a:t>
            </a:r>
            <a:r>
              <a:rPr lang="en-US" sz="1050" dirty="0">
                <a:solidFill>
                  <a:srgbClr val="000000"/>
                </a:solidFill>
                <a:latin typeface="Courier New" panose="02070309020205020404" pitchFamily="49" charset="0"/>
                <a:cs typeface="Courier New" panose="02070309020205020404" pitchFamily="49" charset="0"/>
              </a:rPr>
              <a:t>) exit(0); </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cudaSetDeviceFlags</a:t>
            </a:r>
            <a:r>
              <a:rPr lang="en-US" sz="1050" dirty="0">
                <a:solidFill>
                  <a:srgbClr val="000000"/>
                </a:solidFill>
                <a:latin typeface="Courier New" panose="02070309020205020404" pitchFamily="49" charset="0"/>
                <a:cs typeface="Courier New" panose="02070309020205020404" pitchFamily="49" charset="0"/>
              </a:rPr>
              <a:t>(</a:t>
            </a:r>
            <a:r>
              <a:rPr lang="en-US" sz="1050" dirty="0" err="1">
                <a:solidFill>
                  <a:srgbClr val="000000"/>
                </a:solidFill>
                <a:latin typeface="Courier New" panose="02070309020205020404" pitchFamily="49" charset="0"/>
                <a:cs typeface="Courier New" panose="02070309020205020404" pitchFamily="49" charset="0"/>
              </a:rPr>
              <a:t>cudaDeviceMapHost</a:t>
            </a:r>
            <a:r>
              <a:rPr lang="en-US" sz="1050" dirty="0">
                <a:solidFill>
                  <a:srgbClr val="000000"/>
                </a:solidFill>
                <a:latin typeface="Courier New" panose="02070309020205020404" pitchFamily="49" charset="0"/>
                <a:cs typeface="Courier New" panose="02070309020205020404" pitchFamily="49" charset="0"/>
              </a:rPr>
              <a:t>); </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cudaHostAlloc</a:t>
            </a:r>
            <a:r>
              <a:rPr lang="en-US" sz="1050" dirty="0">
                <a:solidFill>
                  <a:srgbClr val="000000"/>
                </a:solidFill>
                <a:latin typeface="Courier New" panose="02070309020205020404" pitchFamily="49" charset="0"/>
                <a:cs typeface="Courier New" panose="02070309020205020404" pitchFamily="49" charset="0"/>
              </a:rPr>
              <a:t>(&amp;</a:t>
            </a:r>
            <a:r>
              <a:rPr lang="en-US" sz="1050" dirty="0" err="1">
                <a:solidFill>
                  <a:srgbClr val="000000"/>
                </a:solidFill>
                <a:latin typeface="Courier New" panose="02070309020205020404" pitchFamily="49" charset="0"/>
                <a:cs typeface="Courier New" panose="02070309020205020404" pitchFamily="49" charset="0"/>
              </a:rPr>
              <a:t>a_h</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nBytes</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cudaHostAllocMapped</a:t>
            </a:r>
            <a:r>
              <a:rPr lang="en-US" sz="1050" dirty="0">
                <a:solidFill>
                  <a:srgbClr val="000000"/>
                </a:solidFill>
                <a:latin typeface="Courier New" panose="02070309020205020404" pitchFamily="49" charset="0"/>
                <a:cs typeface="Courier New" panose="02070309020205020404" pitchFamily="49" charset="0"/>
              </a:rPr>
              <a:t>);</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cudaHostGetDevicePointer</a:t>
            </a:r>
            <a:r>
              <a:rPr lang="en-US" sz="1050" dirty="0">
                <a:solidFill>
                  <a:srgbClr val="000000"/>
                </a:solidFill>
                <a:latin typeface="Courier New" panose="02070309020205020404" pitchFamily="49" charset="0"/>
                <a:cs typeface="Courier New" panose="02070309020205020404" pitchFamily="49" charset="0"/>
              </a:rPr>
              <a:t>(&amp;</a:t>
            </a:r>
            <a:r>
              <a:rPr lang="en-US" sz="1050" dirty="0" err="1">
                <a:solidFill>
                  <a:srgbClr val="000000"/>
                </a:solidFill>
                <a:latin typeface="Courier New" panose="02070309020205020404" pitchFamily="49" charset="0"/>
                <a:cs typeface="Courier New" panose="02070309020205020404" pitchFamily="49" charset="0"/>
              </a:rPr>
              <a:t>a_map</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a_h</a:t>
            </a:r>
            <a:r>
              <a:rPr lang="en-US" sz="1050" dirty="0">
                <a:solidFill>
                  <a:srgbClr val="000000"/>
                </a:solidFill>
                <a:latin typeface="Courier New" panose="02070309020205020404" pitchFamily="49" charset="0"/>
                <a:cs typeface="Courier New" panose="02070309020205020404" pitchFamily="49" charset="0"/>
              </a:rPr>
              <a:t>, 0); </a:t>
            </a:r>
          </a:p>
          <a:p>
            <a:pPr marL="0" indent="0">
              <a:buNone/>
            </a:pPr>
            <a:r>
              <a:rPr lang="en-US" sz="1050" dirty="0">
                <a:solidFill>
                  <a:srgbClr val="000000"/>
                </a:solidFill>
                <a:latin typeface="Courier New" panose="02070309020205020404" pitchFamily="49" charset="0"/>
                <a:cs typeface="Courier New" panose="02070309020205020404" pitchFamily="49" charset="0"/>
              </a:rPr>
              <a:t>kernel</a:t>
            </a:r>
            <a:r>
              <a:rPr lang="en-US" sz="1050" dirty="0">
                <a:solidFill>
                  <a:srgbClr val="7F0055"/>
                </a:solidFill>
                <a:latin typeface="Courier New" panose="02070309020205020404" pitchFamily="49" charset="0"/>
                <a:cs typeface="Courier New" panose="02070309020205020404" pitchFamily="49" charset="0"/>
              </a:rPr>
              <a:t>&lt;&lt;&lt;</a:t>
            </a:r>
            <a:r>
              <a:rPr lang="en-US" sz="1050" dirty="0" err="1">
                <a:solidFill>
                  <a:srgbClr val="000000"/>
                </a:solidFill>
                <a:latin typeface="Courier New" panose="02070309020205020404" pitchFamily="49" charset="0"/>
                <a:cs typeface="Courier New" panose="02070309020205020404" pitchFamily="49" charset="0"/>
              </a:rPr>
              <a:t>gridSize</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blockSize</a:t>
            </a:r>
            <a:r>
              <a:rPr lang="en-US" sz="1050" dirty="0">
                <a:solidFill>
                  <a:srgbClr val="7F0055"/>
                </a:solidFill>
                <a:latin typeface="Courier New" panose="02070309020205020404" pitchFamily="49" charset="0"/>
                <a:cs typeface="Courier New" panose="02070309020205020404" pitchFamily="49" charset="0"/>
              </a:rPr>
              <a:t>&gt;&gt;&gt;</a:t>
            </a:r>
            <a:r>
              <a:rPr lang="en-US" sz="1050" dirty="0">
                <a:solidFill>
                  <a:srgbClr val="000000"/>
                </a:solidFill>
                <a:latin typeface="Courier New" panose="02070309020205020404" pitchFamily="49" charset="0"/>
                <a:cs typeface="Courier New" panose="02070309020205020404" pitchFamily="49" charset="0"/>
              </a:rPr>
              <a:t>(</a:t>
            </a:r>
            <a:r>
              <a:rPr lang="en-US" sz="1050" dirty="0" err="1">
                <a:solidFill>
                  <a:srgbClr val="000000"/>
                </a:solidFill>
                <a:latin typeface="Courier New" panose="02070309020205020404" pitchFamily="49" charset="0"/>
                <a:cs typeface="Courier New" panose="02070309020205020404" pitchFamily="49" charset="0"/>
              </a:rPr>
              <a:t>a_map</a:t>
            </a:r>
            <a:r>
              <a:rPr lang="en-US" sz="1050" dirty="0">
                <a:solidFill>
                  <a:srgbClr val="000000"/>
                </a:solidFill>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8795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Copy</a:t>
            </a:r>
          </a:p>
        </p:txBody>
      </p:sp>
      <p:sp>
        <p:nvSpPr>
          <p:cNvPr id="3" name="Content Placeholder 2"/>
          <p:cNvSpPr>
            <a:spLocks noGrp="1"/>
          </p:cNvSpPr>
          <p:nvPr>
            <p:ph type="body" idx="1"/>
          </p:nvPr>
        </p:nvSpPr>
        <p:spPr>
          <a:xfrm>
            <a:off x="-126" y="1352327"/>
            <a:ext cx="5280635" cy="3123073"/>
          </a:xfrm>
        </p:spPr>
        <p:txBody>
          <a:bodyPr>
            <a:normAutofit fontScale="92500" lnSpcReduction="10000"/>
          </a:bodyPr>
          <a:lstStyle/>
          <a:p>
            <a:r>
              <a:rPr lang="en-US" sz="1800" dirty="0"/>
              <a:t>Zero copy will always be a win for integrated devices that utilize CPU memory</a:t>
            </a:r>
          </a:p>
          <a:p>
            <a:r>
              <a:rPr lang="en-US" sz="1800" dirty="0"/>
              <a:t>Zero copy will be faster if data is only read/written from/to global memory once, for example:</a:t>
            </a:r>
          </a:p>
          <a:p>
            <a:pPr lvl="1"/>
            <a:r>
              <a:rPr lang="en-US" sz="1650" dirty="0"/>
              <a:t>Copy input data to GPU memory</a:t>
            </a:r>
          </a:p>
          <a:p>
            <a:pPr lvl="1"/>
            <a:r>
              <a:rPr lang="en-US" sz="1650" dirty="0"/>
              <a:t>Run one kernel</a:t>
            </a:r>
          </a:p>
          <a:p>
            <a:pPr lvl="1"/>
            <a:r>
              <a:rPr lang="en-US" sz="1650" dirty="0"/>
              <a:t>Copy output data back to CPU memory</a:t>
            </a:r>
          </a:p>
          <a:p>
            <a:r>
              <a:rPr lang="en-US" sz="1800" dirty="0"/>
              <a:t>Potentially easier and faster alternative to using </a:t>
            </a:r>
            <a:r>
              <a:rPr lang="en-US" sz="1800" dirty="0" err="1"/>
              <a:t>cudaMemcpyAsync</a:t>
            </a:r>
            <a:r>
              <a:rPr lang="en-US" sz="1800" dirty="0"/>
              <a:t>.</a:t>
            </a:r>
          </a:p>
        </p:txBody>
      </p:sp>
      <p:sp>
        <p:nvSpPr>
          <p:cNvPr id="4" name="Content Placeholder 3"/>
          <p:cNvSpPr>
            <a:spLocks noGrp="1"/>
          </p:cNvSpPr>
          <p:nvPr>
            <p:ph sz="half" idx="4294967295"/>
          </p:nvPr>
        </p:nvSpPr>
        <p:spPr>
          <a:xfrm>
            <a:off x="5338763" y="1371600"/>
            <a:ext cx="3805237" cy="3263900"/>
          </a:xfrm>
        </p:spPr>
        <p:txBody>
          <a:bodyPr>
            <a:noAutofit/>
          </a:bodyPr>
          <a:lstStyle/>
          <a:p>
            <a:pPr>
              <a:lnSpc>
                <a:spcPct val="100000"/>
              </a:lnSpc>
            </a:pPr>
            <a:r>
              <a:rPr lang="en-US" sz="1400" dirty="0"/>
              <a:t>Some devices use pointers that are 32 bit so there is a limit of 4GB per context.</a:t>
            </a:r>
          </a:p>
          <a:p>
            <a:pPr>
              <a:lnSpc>
                <a:spcPct val="100000"/>
              </a:lnSpc>
            </a:pPr>
            <a:r>
              <a:rPr lang="en-US" sz="1400" b="1" dirty="0"/>
              <a:t>Note:</a:t>
            </a:r>
            <a:r>
              <a:rPr lang="en-US" sz="1400" dirty="0"/>
              <a:t> Mapped pinned host memory allows you to overlap CPU-GPU memory transfers with computation while avoiding the use of CUDA streams. But since any repeated access to such memory areas causes repeated </a:t>
            </a:r>
            <a:r>
              <a:rPr lang="en-US" sz="1400" dirty="0" err="1"/>
              <a:t>PCIe</a:t>
            </a:r>
            <a:r>
              <a:rPr lang="en-US" sz="1400" dirty="0"/>
              <a:t> transfers, consider creating a second area in device memory to manually cache the previously read host memory data.</a:t>
            </a:r>
          </a:p>
          <a:p>
            <a:pPr>
              <a:lnSpc>
                <a:spcPct val="100000"/>
              </a:lnSpc>
            </a:pP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24147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a:xfrm>
            <a:off x="-125" y="1352327"/>
            <a:ext cx="4662960" cy="3123073"/>
          </a:xfrm>
        </p:spPr>
        <p:txBody>
          <a:bodyPr>
            <a:noAutofit/>
          </a:bodyPr>
          <a:lstStyle/>
          <a:p>
            <a:pPr>
              <a:buFont typeface="Arial" panose="020B0604020202020204" pitchFamily="34" charset="0"/>
              <a:buChar char="•"/>
            </a:pPr>
            <a:r>
              <a:rPr lang="en-US" sz="1800" dirty="0"/>
              <a:t>In a typical PC or cluster node today, the memories of the CPU and GPU are physically distinct and separated by the PCI-Express bus.</a:t>
            </a:r>
          </a:p>
          <a:p>
            <a:pPr>
              <a:buFont typeface="Arial" panose="020B0604020202020204" pitchFamily="34" charset="0"/>
              <a:buChar char="•"/>
            </a:pPr>
            <a:r>
              <a:rPr lang="en-US" sz="1800" dirty="0"/>
              <a:t>Data that is shared between the CPU and GPU must be allocated in both memories, and explicitly copied between them by the program. </a:t>
            </a:r>
          </a:p>
        </p:txBody>
      </p:sp>
      <p:pic>
        <p:nvPicPr>
          <p:cNvPr id="9" name="Content Placeholder 4"/>
          <p:cNvPicPr>
            <a:picLocks noChangeAspect="1"/>
          </p:cNvPicPr>
          <p:nvPr/>
        </p:nvPicPr>
        <p:blipFill>
          <a:blip r:embed="rId2"/>
          <a:stretch>
            <a:fillRect/>
          </a:stretch>
        </p:blipFill>
        <p:spPr>
          <a:xfrm>
            <a:off x="4908883" y="1850686"/>
            <a:ext cx="3388787" cy="1906193"/>
          </a:xfrm>
          <a:prstGeom prst="rect">
            <a:avLst/>
          </a:prstGeom>
        </p:spPr>
      </p:pic>
    </p:spTree>
    <p:extLst>
      <p:ext uri="{BB962C8B-B14F-4D97-AF65-F5344CB8AC3E}">
        <p14:creationId xmlns:p14="http://schemas.microsoft.com/office/powerpoint/2010/main" val="347150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a:xfrm>
            <a:off x="-126" y="1352327"/>
            <a:ext cx="4711405" cy="3123073"/>
          </a:xfrm>
        </p:spPr>
        <p:txBody>
          <a:bodyPr>
            <a:noAutofit/>
          </a:bodyPr>
          <a:lstStyle/>
          <a:p>
            <a:pPr>
              <a:buFont typeface="Arial" panose="020B0604020202020204" pitchFamily="34" charset="0"/>
              <a:buChar char="•"/>
            </a:pPr>
            <a:r>
              <a:rPr lang="en-US" sz="1800" dirty="0"/>
              <a:t>Unified Memory creates a pool of managed memory that is shared between the CPU and GPU</a:t>
            </a:r>
          </a:p>
          <a:p>
            <a:pPr>
              <a:buFont typeface="Arial" panose="020B0604020202020204" pitchFamily="34" charset="0"/>
              <a:buChar char="•"/>
            </a:pPr>
            <a:r>
              <a:rPr lang="en-US" sz="1800" dirty="0"/>
              <a:t>Managed memory is accessible to both the CPU and GPU using a single pointer</a:t>
            </a:r>
          </a:p>
          <a:p>
            <a:pPr>
              <a:buFont typeface="Arial" panose="020B0604020202020204" pitchFamily="34" charset="0"/>
              <a:buChar char="•"/>
            </a:pPr>
            <a:r>
              <a:rPr lang="en-US" sz="1800" dirty="0"/>
              <a:t>The system automatically </a:t>
            </a:r>
            <a:r>
              <a:rPr lang="en-US" sz="1800" i="1" dirty="0"/>
              <a:t>migrates</a:t>
            </a:r>
            <a:r>
              <a:rPr lang="en-US" sz="1800" dirty="0"/>
              <a:t> data allocated in Unified Memory between host and device</a:t>
            </a:r>
          </a:p>
        </p:txBody>
      </p:sp>
      <p:pic>
        <p:nvPicPr>
          <p:cNvPr id="6" name="Content Placeholder 4">
            <a:extLst>
              <a:ext uri="{FF2B5EF4-FFF2-40B4-BE49-F238E27FC236}">
                <a16:creationId xmlns:a16="http://schemas.microsoft.com/office/drawing/2014/main" id="{A1786E37-8664-4D13-A959-27F199D67223}"/>
              </a:ext>
            </a:extLst>
          </p:cNvPr>
          <p:cNvPicPr>
            <a:picLocks noChangeAspect="1"/>
          </p:cNvPicPr>
          <p:nvPr/>
        </p:nvPicPr>
        <p:blipFill>
          <a:blip r:embed="rId3"/>
          <a:stretch>
            <a:fillRect/>
          </a:stretch>
        </p:blipFill>
        <p:spPr>
          <a:xfrm>
            <a:off x="4908883" y="1850686"/>
            <a:ext cx="3388787" cy="1906193"/>
          </a:xfrm>
          <a:prstGeom prst="rect">
            <a:avLst/>
          </a:prstGeom>
        </p:spPr>
      </p:pic>
    </p:spTree>
    <p:extLst>
      <p:ext uri="{BB962C8B-B14F-4D97-AF65-F5344CB8AC3E}">
        <p14:creationId xmlns:p14="http://schemas.microsoft.com/office/powerpoint/2010/main" val="1590227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0030B3D8-9A49-43DE-B497-368218A38A32}"/>
              </a:ext>
            </a:extLst>
          </p:cNvPr>
          <p:cNvPicPr>
            <a:picLocks noChangeAspect="1"/>
          </p:cNvPicPr>
          <p:nvPr/>
        </p:nvPicPr>
        <p:blipFill>
          <a:blip r:embed="rId3"/>
          <a:stretch>
            <a:fillRect/>
          </a:stretch>
        </p:blipFill>
        <p:spPr>
          <a:xfrm>
            <a:off x="4908883" y="1850686"/>
            <a:ext cx="3388787" cy="1906193"/>
          </a:xfrm>
          <a:prstGeom prst="rect">
            <a:avLst/>
          </a:prstGeom>
        </p:spPr>
      </p:pic>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a:xfrm>
            <a:off x="-125" y="1352327"/>
            <a:ext cx="4735628" cy="3123073"/>
          </a:xfrm>
        </p:spPr>
        <p:txBody>
          <a:bodyPr>
            <a:noAutofit/>
          </a:bodyPr>
          <a:lstStyle/>
          <a:p>
            <a:pPr>
              <a:buFont typeface="Arial" panose="020B0604020202020204" pitchFamily="34" charset="0"/>
              <a:buChar char="•"/>
            </a:pPr>
            <a:r>
              <a:rPr lang="en-US" sz="1800" dirty="0"/>
              <a:t>Unified Memory creates a pool of managed memory that is shared between the CPU and GPU</a:t>
            </a:r>
          </a:p>
          <a:p>
            <a:pPr>
              <a:buFont typeface="Arial" panose="020B0604020202020204" pitchFamily="34" charset="0"/>
              <a:buChar char="•"/>
            </a:pPr>
            <a:r>
              <a:rPr lang="en-US" sz="1800" dirty="0"/>
              <a:t>Managed memory is accessible to both the CPU and GPU using a single pointer</a:t>
            </a:r>
          </a:p>
          <a:p>
            <a:pPr>
              <a:buFont typeface="Arial" panose="020B0604020202020204" pitchFamily="34" charset="0"/>
              <a:buChar char="•"/>
            </a:pPr>
            <a:r>
              <a:rPr lang="en-US" sz="1800" dirty="0"/>
              <a:t>The system automatically </a:t>
            </a:r>
            <a:r>
              <a:rPr lang="en-US" sz="1800" i="1" dirty="0"/>
              <a:t>migrates</a:t>
            </a:r>
            <a:r>
              <a:rPr lang="en-US" sz="1800" dirty="0"/>
              <a:t> data allocated in Unified Memory between host and device</a:t>
            </a:r>
          </a:p>
        </p:txBody>
      </p:sp>
      <p:sp>
        <p:nvSpPr>
          <p:cNvPr id="4" name="Rectangle 3"/>
          <p:cNvSpPr/>
          <p:nvPr/>
        </p:nvSpPr>
        <p:spPr>
          <a:xfrm>
            <a:off x="2644941" y="2604519"/>
            <a:ext cx="4475905" cy="600164"/>
          </a:xfrm>
          <a:prstGeom prst="rect">
            <a:avLst/>
          </a:prstGeom>
          <a:solidFill>
            <a:schemeClr val="tx2">
              <a:lumMod val="25000"/>
            </a:schemeClr>
          </a:solidFill>
        </p:spPr>
        <p:txBody>
          <a:bodyPr wrap="none">
            <a:spAutoFit/>
          </a:bodyPr>
          <a:lstStyle/>
          <a:p>
            <a:pPr defTabSz="342900">
              <a:buClrTx/>
              <a:defRPr/>
            </a:pPr>
            <a:r>
              <a:rPr lang="en-US" sz="3300" kern="1200" dirty="0">
                <a:solidFill>
                  <a:srgbClr val="FFFFFF"/>
                </a:solidFill>
                <a:latin typeface="Century Schoolbook" panose="02040604050505020304"/>
                <a:ea typeface="+mn-ea"/>
                <a:cs typeface="+mn-cs"/>
              </a:rPr>
              <a:t>Why do we want this?</a:t>
            </a:r>
          </a:p>
        </p:txBody>
      </p:sp>
    </p:spTree>
    <p:extLst>
      <p:ext uri="{BB962C8B-B14F-4D97-AF65-F5344CB8AC3E}">
        <p14:creationId xmlns:p14="http://schemas.microsoft.com/office/powerpoint/2010/main" val="2814387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p:txBody>
          <a:bodyPr>
            <a:normAutofit/>
          </a:bodyPr>
          <a:lstStyle/>
          <a:p>
            <a:r>
              <a:rPr lang="en-US" sz="2400" dirty="0"/>
              <a:t>The driver handles the lookup and transfers</a:t>
            </a:r>
          </a:p>
          <a:p>
            <a:r>
              <a:rPr lang="en-US" sz="2400" dirty="0"/>
              <a:t>Code: CPU and CUDA 6 with UM is basically the same.</a:t>
            </a:r>
          </a:p>
        </p:txBody>
      </p:sp>
      <p:pic>
        <p:nvPicPr>
          <p:cNvPr id="5" name="Content Placeholder 5">
            <a:extLst>
              <a:ext uri="{FF2B5EF4-FFF2-40B4-BE49-F238E27FC236}">
                <a16:creationId xmlns:a16="http://schemas.microsoft.com/office/drawing/2014/main" id="{70030AFC-54D7-4BE8-B335-21907E2A7012}"/>
              </a:ext>
            </a:extLst>
          </p:cNvPr>
          <p:cNvPicPr>
            <a:picLocks noChangeAspect="1"/>
          </p:cNvPicPr>
          <p:nvPr/>
        </p:nvPicPr>
        <p:blipFill>
          <a:blip r:embed="rId3"/>
          <a:stretch>
            <a:fillRect/>
          </a:stretch>
        </p:blipFill>
        <p:spPr>
          <a:xfrm>
            <a:off x="2731121" y="3059637"/>
            <a:ext cx="4081462" cy="1738313"/>
          </a:xfrm>
          <a:prstGeom prst="rect">
            <a:avLst/>
          </a:prstGeom>
          <a:noFill/>
          <a:ln>
            <a:noFill/>
          </a:ln>
        </p:spPr>
      </p:pic>
    </p:spTree>
    <p:extLst>
      <p:ext uri="{BB962C8B-B14F-4D97-AF65-F5344CB8AC3E}">
        <p14:creationId xmlns:p14="http://schemas.microsoft.com/office/powerpoint/2010/main" val="1676468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p:txBody>
          <a:bodyPr>
            <a:normAutofit/>
          </a:bodyPr>
          <a:lstStyle/>
          <a:p>
            <a:r>
              <a:rPr lang="en-US" sz="2400" dirty="0"/>
              <a:t>Notice the simplicity</a:t>
            </a:r>
          </a:p>
          <a:p>
            <a:pPr lvl="1"/>
            <a:r>
              <a:rPr lang="en-US" sz="2100" dirty="0"/>
              <a:t>One pointer used by the Host (CPU), and the GPU (kernels)</a:t>
            </a:r>
          </a:p>
        </p:txBody>
      </p:sp>
      <p:pic>
        <p:nvPicPr>
          <p:cNvPr id="7" name="Content Placeholder 5">
            <a:extLst>
              <a:ext uri="{FF2B5EF4-FFF2-40B4-BE49-F238E27FC236}">
                <a16:creationId xmlns:a16="http://schemas.microsoft.com/office/drawing/2014/main" id="{E6FB0CDF-C60C-4E29-BD49-C445F53CE556}"/>
              </a:ext>
            </a:extLst>
          </p:cNvPr>
          <p:cNvPicPr>
            <a:picLocks noChangeAspect="1"/>
          </p:cNvPicPr>
          <p:nvPr/>
        </p:nvPicPr>
        <p:blipFill>
          <a:blip r:embed="rId3"/>
          <a:stretch>
            <a:fillRect/>
          </a:stretch>
        </p:blipFill>
        <p:spPr>
          <a:xfrm>
            <a:off x="2731121" y="3059637"/>
            <a:ext cx="4081462" cy="1738313"/>
          </a:xfrm>
          <a:prstGeom prst="rect">
            <a:avLst/>
          </a:prstGeom>
          <a:noFill/>
          <a:ln>
            <a:noFill/>
          </a:ln>
        </p:spPr>
      </p:pic>
    </p:spTree>
    <p:extLst>
      <p:ext uri="{BB962C8B-B14F-4D97-AF65-F5344CB8AC3E}">
        <p14:creationId xmlns:p14="http://schemas.microsoft.com/office/powerpoint/2010/main" val="3597004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Memory</a:t>
            </a:r>
            <a:endParaRPr lang="en-US" dirty="0"/>
          </a:p>
        </p:txBody>
      </p:sp>
      <p:sp>
        <p:nvSpPr>
          <p:cNvPr id="3" name="Content Placeholder 2"/>
          <p:cNvSpPr>
            <a:spLocks noGrp="1"/>
          </p:cNvSpPr>
          <p:nvPr>
            <p:ph type="body" idx="1"/>
          </p:nvPr>
        </p:nvSpPr>
        <p:spPr/>
        <p:txBody>
          <a:bodyPr>
            <a:normAutofit/>
          </a:bodyPr>
          <a:lstStyle/>
          <a:p>
            <a:r>
              <a:rPr lang="en-US" sz="2100" dirty="0"/>
              <a:t>Allows Performance through data locality</a:t>
            </a:r>
          </a:p>
          <a:p>
            <a:pPr lvl="1"/>
            <a:r>
              <a:rPr lang="en-US" sz="1800" dirty="0"/>
              <a:t>Data migration happens on demand between CPU and GPU.</a:t>
            </a:r>
          </a:p>
          <a:p>
            <a:r>
              <a:rPr lang="en-US" sz="2100" dirty="0"/>
              <a:t>Despite this, tuned programs that don’t use UM will perform better due to added complexity in the Driver.</a:t>
            </a:r>
          </a:p>
        </p:txBody>
      </p:sp>
      <p:pic>
        <p:nvPicPr>
          <p:cNvPr id="6" name="Content Placeholder 5">
            <a:extLst>
              <a:ext uri="{FF2B5EF4-FFF2-40B4-BE49-F238E27FC236}">
                <a16:creationId xmlns:a16="http://schemas.microsoft.com/office/drawing/2014/main" id="{09A157AD-A9E4-4E46-BEDF-CB5D2569A810}"/>
              </a:ext>
            </a:extLst>
          </p:cNvPr>
          <p:cNvPicPr>
            <a:picLocks noChangeAspect="1"/>
          </p:cNvPicPr>
          <p:nvPr/>
        </p:nvPicPr>
        <p:blipFill>
          <a:blip r:embed="rId3"/>
          <a:stretch>
            <a:fillRect/>
          </a:stretch>
        </p:blipFill>
        <p:spPr>
          <a:xfrm>
            <a:off x="2731121" y="3059637"/>
            <a:ext cx="4081462" cy="1738313"/>
          </a:xfrm>
          <a:prstGeom prst="rect">
            <a:avLst/>
          </a:prstGeom>
          <a:noFill/>
          <a:ln>
            <a:noFill/>
          </a:ln>
        </p:spPr>
      </p:pic>
    </p:spTree>
    <p:extLst>
      <p:ext uri="{BB962C8B-B14F-4D97-AF65-F5344CB8AC3E}">
        <p14:creationId xmlns:p14="http://schemas.microsoft.com/office/powerpoint/2010/main" val="25362291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lstStyle/>
          <a:p>
            <a:r>
              <a:rPr lang="en-US" dirty="0"/>
              <a:t>Cuda stream:</a:t>
            </a:r>
          </a:p>
          <a:p>
            <a:pPr lvl="1">
              <a:lnSpc>
                <a:spcPct val="100000"/>
              </a:lnSpc>
            </a:pPr>
            <a:r>
              <a:rPr lang="en-US" dirty="0"/>
              <a:t>A stream in CUDA is a sequence of operations that execute on the device in the order in which they are issued by the host code.</a:t>
            </a:r>
          </a:p>
          <a:p>
            <a:pPr lvl="1">
              <a:lnSpc>
                <a:spcPct val="100000"/>
              </a:lnSpc>
            </a:pPr>
            <a:r>
              <a:rPr lang="en-US" dirty="0"/>
              <a:t>Operations from different streams can be interleaved</a:t>
            </a:r>
          </a:p>
          <a:p>
            <a:pPr lvl="1">
              <a:lnSpc>
                <a:spcPct val="100000"/>
              </a:lnSpc>
            </a:pPr>
            <a:r>
              <a:rPr lang="en-US" dirty="0"/>
              <a:t>Stream IDs are used as arguments to </a:t>
            </a:r>
            <a:r>
              <a:rPr lang="en-US" dirty="0" err="1"/>
              <a:t>async</a:t>
            </a:r>
            <a:r>
              <a:rPr lang="en-US" dirty="0"/>
              <a:t> calls and kernel launches</a:t>
            </a:r>
          </a:p>
        </p:txBody>
      </p:sp>
      <p:pic>
        <p:nvPicPr>
          <p:cNvPr id="5" name="Content Placeholder 4"/>
          <p:cNvPicPr>
            <a:picLocks noGrp="1" noChangeAspect="1"/>
          </p:cNvPicPr>
          <p:nvPr>
            <p:ph sz="half" idx="4294967295"/>
          </p:nvPr>
        </p:nvPicPr>
        <p:blipFill rotWithShape="1">
          <a:blip r:embed="rId3"/>
          <a:srcRect t="22939"/>
          <a:stretch/>
        </p:blipFill>
        <p:spPr>
          <a:xfrm>
            <a:off x="2422252" y="2768527"/>
            <a:ext cx="5407025" cy="2203450"/>
          </a:xfrm>
          <a:prstGeom prst="rect">
            <a:avLst/>
          </a:prstGeom>
        </p:spPr>
      </p:pic>
    </p:spTree>
    <p:extLst>
      <p:ext uri="{BB962C8B-B14F-4D97-AF65-F5344CB8AC3E}">
        <p14:creationId xmlns:p14="http://schemas.microsoft.com/office/powerpoint/2010/main" val="327403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lstStyle/>
          <a:p>
            <a:r>
              <a:rPr lang="en-US" dirty="0"/>
              <a:t>Cuda stream:</a:t>
            </a:r>
          </a:p>
          <a:p>
            <a:pPr lvl="1">
              <a:lnSpc>
                <a:spcPct val="100000"/>
              </a:lnSpc>
            </a:pPr>
            <a:r>
              <a:rPr lang="en-US" dirty="0"/>
              <a:t>A stream in CUDA is a sequence of operations that execute on the device in the order in which they are issued by the host code.</a:t>
            </a:r>
          </a:p>
          <a:p>
            <a:pPr lvl="1">
              <a:lnSpc>
                <a:spcPct val="100000"/>
              </a:lnSpc>
            </a:pPr>
            <a:r>
              <a:rPr lang="en-US" dirty="0"/>
              <a:t>Operations from different streams can be interleaved</a:t>
            </a:r>
          </a:p>
          <a:p>
            <a:pPr lvl="1">
              <a:lnSpc>
                <a:spcPct val="100000"/>
              </a:lnSpc>
            </a:pPr>
            <a:r>
              <a:rPr lang="en-US" dirty="0"/>
              <a:t>Stream IDs are used as arguments to </a:t>
            </a:r>
            <a:r>
              <a:rPr lang="en-US" dirty="0" err="1"/>
              <a:t>async</a:t>
            </a:r>
            <a:r>
              <a:rPr lang="en-US" dirty="0"/>
              <a:t> calls and kernel launches</a:t>
            </a:r>
          </a:p>
        </p:txBody>
      </p:sp>
      <p:pic>
        <p:nvPicPr>
          <p:cNvPr id="6" name="Content Placeholder 4">
            <a:extLst>
              <a:ext uri="{FF2B5EF4-FFF2-40B4-BE49-F238E27FC236}">
                <a16:creationId xmlns:a16="http://schemas.microsoft.com/office/drawing/2014/main" id="{DC548285-5736-4173-93C3-7FB4A0CCDA28}"/>
              </a:ext>
            </a:extLst>
          </p:cNvPr>
          <p:cNvPicPr>
            <a:picLocks noChangeAspect="1"/>
          </p:cNvPicPr>
          <p:nvPr/>
        </p:nvPicPr>
        <p:blipFill rotWithShape="1">
          <a:blip r:embed="rId3"/>
          <a:srcRect t="22939"/>
          <a:stretch/>
        </p:blipFill>
        <p:spPr>
          <a:xfrm>
            <a:off x="2422252" y="2768527"/>
            <a:ext cx="5407025" cy="2203450"/>
          </a:xfrm>
          <a:prstGeom prst="rect">
            <a:avLst/>
          </a:prstGeom>
          <a:noFill/>
          <a:ln>
            <a:noFill/>
          </a:ln>
        </p:spPr>
      </p:pic>
      <p:sp>
        <p:nvSpPr>
          <p:cNvPr id="4" name="Rectangle 3"/>
          <p:cNvSpPr/>
          <p:nvPr/>
        </p:nvSpPr>
        <p:spPr>
          <a:xfrm>
            <a:off x="2198077" y="1952831"/>
            <a:ext cx="4747592" cy="1892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1800" b="1" kern="1200" dirty="0" err="1">
                <a:solidFill>
                  <a:srgbClr val="FFFFFF"/>
                </a:solidFill>
                <a:latin typeface="Century Schoolbook" panose="02040604050505020304"/>
              </a:rPr>
              <a:t>cudaMemcpyAsync</a:t>
            </a:r>
            <a:endParaRPr lang="en-US" sz="1800" b="1" kern="1200" dirty="0">
              <a:solidFill>
                <a:srgbClr val="FFFFFF"/>
              </a:solidFill>
              <a:latin typeface="Century Schoolbook" panose="02040604050505020304"/>
            </a:endParaRPr>
          </a:p>
          <a:p>
            <a:pPr defTabSz="342900">
              <a:buClrTx/>
              <a:defRPr/>
            </a:pPr>
            <a:endParaRPr lang="en-US" sz="1800" kern="1200" dirty="0">
              <a:solidFill>
                <a:srgbClr val="FFFFFF"/>
              </a:solidFill>
              <a:latin typeface="Century Schoolbook" panose="02040604050505020304"/>
            </a:endParaRPr>
          </a:p>
          <a:p>
            <a:pPr marL="214313" indent="-214313" defTabSz="342900">
              <a:buClrTx/>
              <a:buFont typeface="Arial" panose="020B0604020202020204" pitchFamily="34" charset="0"/>
              <a:buChar char="•"/>
              <a:defRPr/>
            </a:pPr>
            <a:r>
              <a:rPr lang="en-US" sz="1800" kern="1200" dirty="0">
                <a:solidFill>
                  <a:srgbClr val="FFFFFF"/>
                </a:solidFill>
                <a:latin typeface="Century Schoolbook" panose="02040604050505020304"/>
              </a:rPr>
              <a:t>Asynchronous host-device memory copy returns control immediately to CPU</a:t>
            </a:r>
          </a:p>
          <a:p>
            <a:pPr marL="214313" indent="-214313" defTabSz="342900">
              <a:buClrTx/>
              <a:buFont typeface="Arial" panose="020B0604020202020204" pitchFamily="34" charset="0"/>
              <a:buChar char="•"/>
              <a:defRPr/>
            </a:pPr>
            <a:r>
              <a:rPr lang="en-US" sz="1800" kern="1200" dirty="0">
                <a:solidFill>
                  <a:srgbClr val="FFFFFF"/>
                </a:solidFill>
                <a:latin typeface="Century Schoolbook" panose="02040604050505020304"/>
              </a:rPr>
              <a:t>Requires pinned host memory (allocated with </a:t>
            </a:r>
            <a:r>
              <a:rPr lang="en-US" sz="1800" kern="1200" dirty="0" err="1">
                <a:solidFill>
                  <a:srgbClr val="FFFFFF"/>
                </a:solidFill>
                <a:latin typeface="Century Schoolbook" panose="02040604050505020304"/>
              </a:rPr>
              <a:t>cudaMallocHost</a:t>
            </a:r>
            <a:r>
              <a:rPr lang="en-US" sz="1800" kern="1200" dirty="0">
                <a:solidFill>
                  <a:srgbClr val="FFFFFF"/>
                </a:solidFill>
                <a:latin typeface="Century Schoolbook" panose="02040604050505020304"/>
              </a:rPr>
              <a:t>)</a:t>
            </a:r>
          </a:p>
        </p:txBody>
      </p:sp>
    </p:spTree>
    <p:extLst>
      <p:ext uri="{BB962C8B-B14F-4D97-AF65-F5344CB8AC3E}">
        <p14:creationId xmlns:p14="http://schemas.microsoft.com/office/powerpoint/2010/main" val="1097645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000" dirty="0"/>
              <a:t>Improving Host to Device Memory Transfers</a:t>
            </a:r>
          </a:p>
          <a:p>
            <a:pPr lvl="1"/>
            <a:r>
              <a:rPr lang="en-US" sz="2000" dirty="0"/>
              <a:t>Pinned Memory</a:t>
            </a:r>
          </a:p>
          <a:p>
            <a:pPr lvl="1"/>
            <a:r>
              <a:rPr lang="en-US" sz="2000" dirty="0"/>
              <a:t>Unified Memory</a:t>
            </a:r>
          </a:p>
          <a:p>
            <a:r>
              <a:rPr lang="en-US" sz="2000" dirty="0"/>
              <a:t>Concurrency</a:t>
            </a:r>
          </a:p>
          <a:p>
            <a:r>
              <a:rPr lang="en-US" sz="2000" dirty="0"/>
              <a:t>Dynamic Parallelism</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fontScale="70000" lnSpcReduction="20000"/>
          </a:bodyPr>
          <a:lstStyle/>
          <a:p>
            <a:r>
              <a:rPr lang="en-US" sz="2400" dirty="0"/>
              <a:t>Synchronization</a:t>
            </a:r>
          </a:p>
          <a:p>
            <a:pPr lvl="1"/>
            <a:r>
              <a:rPr lang="en-US" sz="2100" dirty="0" err="1"/>
              <a:t>cudaThreadSynchronize</a:t>
            </a:r>
            <a:r>
              <a:rPr lang="en-US" sz="2100" dirty="0"/>
              <a:t>()</a:t>
            </a:r>
          </a:p>
          <a:p>
            <a:pPr lvl="2"/>
            <a:r>
              <a:rPr lang="en-US" sz="1950" dirty="0"/>
              <a:t>Blocks until all previously issued CUDA calls from a CPU thread are complete</a:t>
            </a:r>
          </a:p>
          <a:p>
            <a:pPr lvl="1"/>
            <a:r>
              <a:rPr lang="en-US" sz="2100" dirty="0" err="1"/>
              <a:t>cudaStreamSynchronize</a:t>
            </a:r>
            <a:r>
              <a:rPr lang="en-US" sz="2100" dirty="0"/>
              <a:t> (stream): </a:t>
            </a:r>
          </a:p>
          <a:p>
            <a:pPr lvl="2"/>
            <a:r>
              <a:rPr lang="en-US" sz="1950" dirty="0"/>
              <a:t>Blocks until all CUDA calls issued to given stream have completed.</a:t>
            </a:r>
          </a:p>
          <a:p>
            <a:pPr lvl="1"/>
            <a:r>
              <a:rPr lang="en-US" sz="2100" dirty="0" err="1"/>
              <a:t>cudaStreamQuery</a:t>
            </a:r>
            <a:r>
              <a:rPr lang="en-US" sz="2100" dirty="0"/>
              <a:t> (stream)</a:t>
            </a:r>
          </a:p>
          <a:p>
            <a:pPr lvl="2"/>
            <a:r>
              <a:rPr lang="en-US" sz="1950" dirty="0"/>
              <a:t>Indicates whether stream is idle.</a:t>
            </a:r>
          </a:p>
          <a:p>
            <a:pPr lvl="2"/>
            <a:r>
              <a:rPr lang="en-US" sz="1950" dirty="0"/>
              <a:t>Doesn’t block CPU thread</a:t>
            </a:r>
          </a:p>
          <a:p>
            <a:pPr lvl="1"/>
            <a:r>
              <a:rPr lang="en-US" sz="2100" dirty="0" err="1"/>
              <a:t>CudaStreamWaitEvent</a:t>
            </a:r>
            <a:r>
              <a:rPr lang="en-US" sz="2100" dirty="0"/>
              <a:t> (event)</a:t>
            </a:r>
          </a:p>
          <a:p>
            <a:pPr lvl="2"/>
            <a:r>
              <a:rPr lang="en-US" sz="1950" dirty="0"/>
              <a:t>wait for event in a stream</a:t>
            </a:r>
          </a:p>
          <a:p>
            <a:pPr lvl="1"/>
            <a:endParaRPr lang="en-US" sz="2100" dirty="0"/>
          </a:p>
        </p:txBody>
      </p:sp>
    </p:spTree>
    <p:extLst>
      <p:ext uri="{BB962C8B-B14F-4D97-AF65-F5344CB8AC3E}">
        <p14:creationId xmlns:p14="http://schemas.microsoft.com/office/powerpoint/2010/main" val="1867597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spTree>
    <p:extLst>
      <p:ext uri="{BB962C8B-B14F-4D97-AF65-F5344CB8AC3E}">
        <p14:creationId xmlns:p14="http://schemas.microsoft.com/office/powerpoint/2010/main" val="2118174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pic>
        <p:nvPicPr>
          <p:cNvPr id="9" name="Content Placeholder 4"/>
          <p:cNvPicPr>
            <a:picLocks noChangeAspect="1"/>
          </p:cNvPicPr>
          <p:nvPr/>
        </p:nvPicPr>
        <p:blipFill rotWithShape="1">
          <a:blip r:embed="rId2"/>
          <a:srcRect b="66867"/>
          <a:stretch/>
        </p:blipFill>
        <p:spPr>
          <a:xfrm>
            <a:off x="1427631" y="2064100"/>
            <a:ext cx="5635778" cy="808309"/>
          </a:xfrm>
          <a:prstGeom prst="rect">
            <a:avLst/>
          </a:prstGeom>
        </p:spPr>
      </p:pic>
    </p:spTree>
    <p:extLst>
      <p:ext uri="{BB962C8B-B14F-4D97-AF65-F5344CB8AC3E}">
        <p14:creationId xmlns:p14="http://schemas.microsoft.com/office/powerpoint/2010/main" val="99142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pic>
        <p:nvPicPr>
          <p:cNvPr id="9" name="Content Placeholder 4"/>
          <p:cNvPicPr>
            <a:picLocks noChangeAspect="1"/>
          </p:cNvPicPr>
          <p:nvPr/>
        </p:nvPicPr>
        <p:blipFill>
          <a:blip r:embed="rId2"/>
          <a:stretch>
            <a:fillRect/>
          </a:stretch>
        </p:blipFill>
        <p:spPr>
          <a:xfrm>
            <a:off x="1427631" y="2064100"/>
            <a:ext cx="5635778" cy="2439612"/>
          </a:xfrm>
          <a:prstGeom prst="rect">
            <a:avLst/>
          </a:prstGeom>
        </p:spPr>
      </p:pic>
    </p:spTree>
    <p:extLst>
      <p:ext uri="{BB962C8B-B14F-4D97-AF65-F5344CB8AC3E}">
        <p14:creationId xmlns:p14="http://schemas.microsoft.com/office/powerpoint/2010/main" val="1716042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pic>
        <p:nvPicPr>
          <p:cNvPr id="5" name="Content Placeholder 5"/>
          <p:cNvPicPr>
            <a:picLocks noChangeAspect="1"/>
          </p:cNvPicPr>
          <p:nvPr/>
        </p:nvPicPr>
        <p:blipFill rotWithShape="1">
          <a:blip r:embed="rId2"/>
          <a:srcRect t="17694"/>
          <a:stretch/>
        </p:blipFill>
        <p:spPr>
          <a:xfrm>
            <a:off x="1492211" y="2130287"/>
            <a:ext cx="5609504" cy="2228146"/>
          </a:xfrm>
          <a:prstGeom prst="rect">
            <a:avLst/>
          </a:prstGeom>
        </p:spPr>
      </p:pic>
    </p:spTree>
    <p:extLst>
      <p:ext uri="{BB962C8B-B14F-4D97-AF65-F5344CB8AC3E}">
        <p14:creationId xmlns:p14="http://schemas.microsoft.com/office/powerpoint/2010/main" val="3132029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fontScale="92500" lnSpcReduction="20000"/>
          </a:bodyPr>
          <a:lstStyle/>
          <a:p>
            <a:r>
              <a:rPr lang="en-US" sz="2400" dirty="0"/>
              <a:t>Example results from a Tiled DGEMM</a:t>
            </a:r>
          </a:p>
          <a:p>
            <a:pPr lvl="1"/>
            <a:r>
              <a:rPr lang="en-US" sz="2100" dirty="0"/>
              <a:t>CPU</a:t>
            </a:r>
          </a:p>
          <a:p>
            <a:pPr lvl="2"/>
            <a:r>
              <a:rPr lang="en-US" sz="1500" dirty="0"/>
              <a:t>43 </a:t>
            </a:r>
            <a:r>
              <a:rPr lang="en-US" sz="1500" dirty="0" err="1"/>
              <a:t>Gflops</a:t>
            </a:r>
            <a:endParaRPr lang="en-US" sz="1500" dirty="0"/>
          </a:p>
          <a:p>
            <a:pPr lvl="1"/>
            <a:r>
              <a:rPr lang="en-US" sz="2100" dirty="0"/>
              <a:t>GPU</a:t>
            </a:r>
          </a:p>
          <a:p>
            <a:pPr lvl="2"/>
            <a:r>
              <a:rPr lang="en-US" sz="1500" dirty="0"/>
              <a:t>Serial: 126 </a:t>
            </a:r>
            <a:r>
              <a:rPr lang="en-US" sz="1500" dirty="0" err="1"/>
              <a:t>Gflops</a:t>
            </a:r>
            <a:r>
              <a:rPr lang="en-US" sz="1500" dirty="0"/>
              <a:t> (2.9x)</a:t>
            </a:r>
          </a:p>
          <a:p>
            <a:pPr lvl="2"/>
            <a:r>
              <a:rPr lang="en-US" sz="1500" dirty="0"/>
              <a:t>2-way: 177 </a:t>
            </a:r>
            <a:r>
              <a:rPr lang="en-US" sz="1500" dirty="0" err="1"/>
              <a:t>Gflops</a:t>
            </a:r>
            <a:r>
              <a:rPr lang="en-US" sz="1500" dirty="0"/>
              <a:t> (4.1x)</a:t>
            </a:r>
          </a:p>
          <a:p>
            <a:pPr lvl="2"/>
            <a:r>
              <a:rPr lang="en-US" sz="1500" dirty="0"/>
              <a:t>3-way: 262 </a:t>
            </a:r>
            <a:r>
              <a:rPr lang="en-US" sz="1500" dirty="0" err="1"/>
              <a:t>Gflops</a:t>
            </a:r>
            <a:r>
              <a:rPr lang="en-US" sz="1500" dirty="0"/>
              <a:t> (6.1x)</a:t>
            </a:r>
          </a:p>
          <a:p>
            <a:pPr lvl="1"/>
            <a:r>
              <a:rPr lang="en-US" sz="2100" dirty="0"/>
              <a:t>GPU + CPU</a:t>
            </a:r>
          </a:p>
          <a:p>
            <a:pPr lvl="2"/>
            <a:r>
              <a:rPr lang="en-US" sz="1500" dirty="0"/>
              <a:t>4-way: 282 </a:t>
            </a:r>
            <a:r>
              <a:rPr lang="en-US" sz="1500" dirty="0" err="1"/>
              <a:t>Gflops</a:t>
            </a:r>
            <a:r>
              <a:rPr lang="en-US" sz="1500" dirty="0"/>
              <a:t> (6.6x)</a:t>
            </a:r>
          </a:p>
        </p:txBody>
      </p:sp>
      <p:pic>
        <p:nvPicPr>
          <p:cNvPr id="4" name="Picture 3"/>
          <p:cNvPicPr>
            <a:picLocks noChangeAspect="1"/>
          </p:cNvPicPr>
          <p:nvPr/>
        </p:nvPicPr>
        <p:blipFill rotWithShape="1">
          <a:blip r:embed="rId2"/>
          <a:srcRect t="3842"/>
          <a:stretch/>
        </p:blipFill>
        <p:spPr>
          <a:xfrm>
            <a:off x="3948804" y="2159460"/>
            <a:ext cx="4539965" cy="1369220"/>
          </a:xfrm>
          <a:prstGeom prst="rect">
            <a:avLst/>
          </a:prstGeom>
        </p:spPr>
      </p:pic>
    </p:spTree>
    <p:extLst>
      <p:ext uri="{BB962C8B-B14F-4D97-AF65-F5344CB8AC3E}">
        <p14:creationId xmlns:p14="http://schemas.microsoft.com/office/powerpoint/2010/main" val="448925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a:bodyPr>
          <a:lstStyle/>
          <a:p>
            <a:r>
              <a:rPr lang="en-US" sz="1800" dirty="0"/>
              <a:t>If we have multiple streams, how many different ways exist to do a complete kernel operation (H2D/Kernel/D2H)?</a:t>
            </a:r>
          </a:p>
          <a:p>
            <a:pPr lvl="1"/>
            <a:r>
              <a:rPr lang="en-US" sz="1650" dirty="0"/>
              <a:t>We need to take into account how many Copy Engines are available!</a:t>
            </a:r>
          </a:p>
          <a:p>
            <a:pPr lvl="1"/>
            <a:r>
              <a:rPr lang="en-US" sz="1650" dirty="0"/>
              <a:t>Lets look at 2 methods on how we could do these operations.</a:t>
            </a:r>
          </a:p>
        </p:txBody>
      </p:sp>
    </p:spTree>
    <p:extLst>
      <p:ext uri="{BB962C8B-B14F-4D97-AF65-F5344CB8AC3E}">
        <p14:creationId xmlns:p14="http://schemas.microsoft.com/office/powerpoint/2010/main" val="304687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Engines</a:t>
            </a:r>
          </a:p>
        </p:txBody>
      </p:sp>
      <p:sp>
        <p:nvSpPr>
          <p:cNvPr id="3" name="Content Placeholder 2"/>
          <p:cNvSpPr>
            <a:spLocks noGrp="1"/>
          </p:cNvSpPr>
          <p:nvPr>
            <p:ph type="body" idx="1"/>
          </p:nvPr>
        </p:nvSpPr>
        <p:spPr/>
        <p:txBody>
          <a:bodyPr>
            <a:normAutofit/>
          </a:bodyPr>
          <a:lstStyle/>
          <a:p>
            <a:r>
              <a:rPr lang="en-US" sz="3000" dirty="0"/>
              <a:t>Method 1</a:t>
            </a:r>
          </a:p>
        </p:txBody>
      </p:sp>
      <p:pic>
        <p:nvPicPr>
          <p:cNvPr id="4" name="Picture 3"/>
          <p:cNvPicPr>
            <a:picLocks noChangeAspect="1"/>
          </p:cNvPicPr>
          <p:nvPr/>
        </p:nvPicPr>
        <p:blipFill>
          <a:blip r:embed="rId2"/>
          <a:stretch>
            <a:fillRect/>
          </a:stretch>
        </p:blipFill>
        <p:spPr>
          <a:xfrm>
            <a:off x="1911279" y="2201881"/>
            <a:ext cx="6224253" cy="1509713"/>
          </a:xfrm>
          <a:prstGeom prst="rect">
            <a:avLst/>
          </a:prstGeom>
        </p:spPr>
      </p:pic>
    </p:spTree>
    <p:extLst>
      <p:ext uri="{BB962C8B-B14F-4D97-AF65-F5344CB8AC3E}">
        <p14:creationId xmlns:p14="http://schemas.microsoft.com/office/powerpoint/2010/main" val="1419881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fontScale="85000" lnSpcReduction="20000"/>
          </a:bodyPr>
          <a:lstStyle/>
          <a:p>
            <a:r>
              <a:rPr lang="en-US" sz="3000" dirty="0"/>
              <a:t>Method 1</a:t>
            </a:r>
          </a:p>
          <a:p>
            <a:pPr lvl="1"/>
            <a:r>
              <a:rPr lang="en-US" sz="2700" dirty="0"/>
              <a:t>CHD1, K1, CDH1, CHD2, K2, CDH2, …</a:t>
            </a:r>
          </a:p>
          <a:p>
            <a:r>
              <a:rPr lang="en-US" sz="3000" dirty="0"/>
              <a:t>Queues:</a:t>
            </a:r>
          </a:p>
          <a:p>
            <a:pPr lvl="1"/>
            <a:r>
              <a:rPr lang="en-US" sz="2700" dirty="0"/>
              <a:t>Copy engine</a:t>
            </a:r>
          </a:p>
          <a:p>
            <a:pPr lvl="2"/>
            <a:r>
              <a:rPr lang="en-US" sz="2100" dirty="0"/>
              <a:t>CHD1, CDH1, CHD2, CDH2, …</a:t>
            </a:r>
          </a:p>
          <a:p>
            <a:pPr lvl="1"/>
            <a:r>
              <a:rPr lang="en-US" sz="2700" dirty="0"/>
              <a:t>Kernel</a:t>
            </a:r>
          </a:p>
          <a:p>
            <a:pPr lvl="2"/>
            <a:r>
              <a:rPr lang="en-US" sz="2100" dirty="0"/>
              <a:t>K1, K2, …</a:t>
            </a:r>
          </a:p>
        </p:txBody>
      </p:sp>
      <p:pic>
        <p:nvPicPr>
          <p:cNvPr id="4" name="Picture 3"/>
          <p:cNvPicPr>
            <a:picLocks noChangeAspect="1"/>
          </p:cNvPicPr>
          <p:nvPr/>
        </p:nvPicPr>
        <p:blipFill>
          <a:blip r:embed="rId3"/>
          <a:stretch>
            <a:fillRect/>
          </a:stretch>
        </p:blipFill>
        <p:spPr>
          <a:xfrm>
            <a:off x="3423684" y="3757005"/>
            <a:ext cx="5014877" cy="1216374"/>
          </a:xfrm>
          <a:prstGeom prst="rect">
            <a:avLst/>
          </a:prstGeom>
        </p:spPr>
      </p:pic>
    </p:spTree>
    <p:extLst>
      <p:ext uri="{BB962C8B-B14F-4D97-AF65-F5344CB8AC3E}">
        <p14:creationId xmlns:p14="http://schemas.microsoft.com/office/powerpoint/2010/main" val="2671278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Engines</a:t>
            </a:r>
          </a:p>
        </p:txBody>
      </p:sp>
      <p:sp>
        <p:nvSpPr>
          <p:cNvPr id="3" name="Content Placeholder 2"/>
          <p:cNvSpPr>
            <a:spLocks noGrp="1"/>
          </p:cNvSpPr>
          <p:nvPr>
            <p:ph type="body" idx="1"/>
          </p:nvPr>
        </p:nvSpPr>
        <p:spPr/>
        <p:txBody>
          <a:bodyPr>
            <a:normAutofit/>
          </a:bodyPr>
          <a:lstStyle/>
          <a:p>
            <a:r>
              <a:rPr lang="en-US" sz="3000" dirty="0"/>
              <a:t>Method 2</a:t>
            </a:r>
          </a:p>
        </p:txBody>
      </p:sp>
      <p:pic>
        <p:nvPicPr>
          <p:cNvPr id="5" name="Picture 4"/>
          <p:cNvPicPr>
            <a:picLocks noChangeAspect="1"/>
          </p:cNvPicPr>
          <p:nvPr/>
        </p:nvPicPr>
        <p:blipFill>
          <a:blip r:embed="rId2"/>
          <a:stretch>
            <a:fillRect/>
          </a:stretch>
        </p:blipFill>
        <p:spPr>
          <a:xfrm>
            <a:off x="3408788" y="1789261"/>
            <a:ext cx="5227658" cy="2950545"/>
          </a:xfrm>
          <a:prstGeom prst="rect">
            <a:avLst/>
          </a:prstGeom>
        </p:spPr>
      </p:pic>
    </p:spTree>
    <p:extLst>
      <p:ext uri="{BB962C8B-B14F-4D97-AF65-F5344CB8AC3E}">
        <p14:creationId xmlns:p14="http://schemas.microsoft.com/office/powerpoint/2010/main" val="2487631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D118E-677E-4DE2-BE9E-75FAECF5D851}"/>
              </a:ext>
            </a:extLst>
          </p:cNvPr>
          <p:cNvSpPr>
            <a:spLocks noGrp="1"/>
          </p:cNvSpPr>
          <p:nvPr>
            <p:ph type="ctrTitle"/>
          </p:nvPr>
        </p:nvSpPr>
        <p:spPr>
          <a:xfrm>
            <a:off x="685799" y="3031150"/>
            <a:ext cx="6580955" cy="1159800"/>
          </a:xfrm>
        </p:spPr>
        <p:txBody>
          <a:bodyPr/>
          <a:lstStyle/>
          <a:p>
            <a:r>
              <a:rPr lang="en-US" dirty="0"/>
              <a:t>Improving Host to Device Memory Transfers</a:t>
            </a:r>
          </a:p>
        </p:txBody>
      </p:sp>
      <p:sp>
        <p:nvSpPr>
          <p:cNvPr id="7" name="Subtitle 6">
            <a:extLst>
              <a:ext uri="{FF2B5EF4-FFF2-40B4-BE49-F238E27FC236}">
                <a16:creationId xmlns:a16="http://schemas.microsoft.com/office/drawing/2014/main" id="{633DB463-1619-419F-A4DD-6A348F94D5F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D306841-7A4D-44A7-BD7B-D4C9387AC7C8}"/>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92192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fontScale="85000" lnSpcReduction="20000"/>
          </a:bodyPr>
          <a:lstStyle/>
          <a:p>
            <a:r>
              <a:rPr lang="en-US" sz="3000" dirty="0"/>
              <a:t>Method 2</a:t>
            </a:r>
          </a:p>
          <a:p>
            <a:pPr lvl="1"/>
            <a:r>
              <a:rPr lang="en-US" sz="2700" dirty="0"/>
              <a:t>CHD1, CHD2, …, K1, K2, …, CDH1, CDH2, ….</a:t>
            </a:r>
          </a:p>
          <a:p>
            <a:r>
              <a:rPr lang="en-US" sz="3000" dirty="0"/>
              <a:t>Queues</a:t>
            </a:r>
          </a:p>
          <a:p>
            <a:pPr lvl="1"/>
            <a:r>
              <a:rPr lang="en-US" sz="2700" dirty="0"/>
              <a:t>Copy Engine</a:t>
            </a:r>
          </a:p>
          <a:p>
            <a:pPr lvl="2"/>
            <a:r>
              <a:rPr lang="en-US" sz="2100" dirty="0"/>
              <a:t>CHD1, CHD2, … CDH1, CDH2, …</a:t>
            </a:r>
          </a:p>
          <a:p>
            <a:pPr lvl="1"/>
            <a:r>
              <a:rPr lang="en-US" sz="2700" dirty="0"/>
              <a:t>Kernel</a:t>
            </a:r>
          </a:p>
          <a:p>
            <a:pPr lvl="2"/>
            <a:r>
              <a:rPr lang="en-US" sz="2100" dirty="0"/>
              <a:t>K1, K2, ….</a:t>
            </a:r>
          </a:p>
        </p:txBody>
      </p:sp>
      <p:pic>
        <p:nvPicPr>
          <p:cNvPr id="5" name="Picture 4"/>
          <p:cNvPicPr>
            <a:picLocks noChangeAspect="1"/>
          </p:cNvPicPr>
          <p:nvPr/>
        </p:nvPicPr>
        <p:blipFill>
          <a:blip r:embed="rId2"/>
          <a:stretch>
            <a:fillRect/>
          </a:stretch>
        </p:blipFill>
        <p:spPr>
          <a:xfrm>
            <a:off x="5114204" y="2484032"/>
            <a:ext cx="3890615" cy="2195904"/>
          </a:xfrm>
          <a:prstGeom prst="rect">
            <a:avLst/>
          </a:prstGeom>
        </p:spPr>
      </p:pic>
    </p:spTree>
    <p:extLst>
      <p:ext uri="{BB962C8B-B14F-4D97-AF65-F5344CB8AC3E}">
        <p14:creationId xmlns:p14="http://schemas.microsoft.com/office/powerpoint/2010/main" val="428488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one copy engine</a:t>
            </a:r>
          </a:p>
        </p:txBody>
      </p:sp>
      <p:pic>
        <p:nvPicPr>
          <p:cNvPr id="4" name="Picture 3"/>
          <p:cNvPicPr>
            <a:picLocks noChangeAspect="1"/>
          </p:cNvPicPr>
          <p:nvPr/>
        </p:nvPicPr>
        <p:blipFill>
          <a:blip r:embed="rId2"/>
          <a:stretch>
            <a:fillRect/>
          </a:stretch>
        </p:blipFill>
        <p:spPr>
          <a:xfrm>
            <a:off x="2881185" y="1835347"/>
            <a:ext cx="5151301" cy="2868590"/>
          </a:xfrm>
          <a:prstGeom prst="rect">
            <a:avLst/>
          </a:prstGeom>
        </p:spPr>
      </p:pic>
    </p:spTree>
    <p:extLst>
      <p:ext uri="{BB962C8B-B14F-4D97-AF65-F5344CB8AC3E}">
        <p14:creationId xmlns:p14="http://schemas.microsoft.com/office/powerpoint/2010/main" val="1652801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one copy engine</a:t>
            </a:r>
          </a:p>
        </p:txBody>
      </p:sp>
      <p:pic>
        <p:nvPicPr>
          <p:cNvPr id="4" name="Picture 3"/>
          <p:cNvPicPr>
            <a:picLocks noChangeAspect="1"/>
          </p:cNvPicPr>
          <p:nvPr/>
        </p:nvPicPr>
        <p:blipFill>
          <a:blip r:embed="rId2"/>
          <a:stretch>
            <a:fillRect/>
          </a:stretch>
        </p:blipFill>
        <p:spPr>
          <a:xfrm>
            <a:off x="2881185" y="1835347"/>
            <a:ext cx="5151301" cy="2868590"/>
          </a:xfrm>
          <a:prstGeom prst="rect">
            <a:avLst/>
          </a:prstGeom>
        </p:spPr>
      </p:pic>
      <p:sp>
        <p:nvSpPr>
          <p:cNvPr id="5" name="Rectangle 4"/>
          <p:cNvSpPr/>
          <p:nvPr/>
        </p:nvSpPr>
        <p:spPr>
          <a:xfrm>
            <a:off x="2917085" y="2602983"/>
            <a:ext cx="5079500" cy="7334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6" name="Content Placeholder 2"/>
          <p:cNvSpPr txBox="1">
            <a:spLocks/>
          </p:cNvSpPr>
          <p:nvPr/>
        </p:nvSpPr>
        <p:spPr>
          <a:xfrm>
            <a:off x="732373" y="2139951"/>
            <a:ext cx="1759633"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1</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K1, CDH1, CHD2, K2,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CDH1, CHD2,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Tree>
    <p:extLst>
      <p:ext uri="{BB962C8B-B14F-4D97-AF65-F5344CB8AC3E}">
        <p14:creationId xmlns:p14="http://schemas.microsoft.com/office/powerpoint/2010/main" val="441985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one copy engine</a:t>
            </a:r>
          </a:p>
        </p:txBody>
      </p:sp>
      <p:pic>
        <p:nvPicPr>
          <p:cNvPr id="4" name="Picture 3"/>
          <p:cNvPicPr>
            <a:picLocks noChangeAspect="1"/>
          </p:cNvPicPr>
          <p:nvPr/>
        </p:nvPicPr>
        <p:blipFill>
          <a:blip r:embed="rId2"/>
          <a:stretch>
            <a:fillRect/>
          </a:stretch>
        </p:blipFill>
        <p:spPr>
          <a:xfrm>
            <a:off x="2881185" y="1835347"/>
            <a:ext cx="5151301" cy="2868590"/>
          </a:xfrm>
          <a:prstGeom prst="rect">
            <a:avLst/>
          </a:prstGeom>
        </p:spPr>
      </p:pic>
      <p:sp>
        <p:nvSpPr>
          <p:cNvPr id="5" name="Rectangle 4"/>
          <p:cNvSpPr/>
          <p:nvPr/>
        </p:nvSpPr>
        <p:spPr>
          <a:xfrm>
            <a:off x="2917085" y="3452741"/>
            <a:ext cx="5079500" cy="7334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6" name="Content Placeholder 2"/>
          <p:cNvSpPr txBox="1">
            <a:spLocks/>
          </p:cNvSpPr>
          <p:nvPr/>
        </p:nvSpPr>
        <p:spPr>
          <a:xfrm>
            <a:off x="732373" y="2139951"/>
            <a:ext cx="1759633" cy="2343151"/>
          </a:xfrm>
          <a:prstGeom prst="rect">
            <a:avLst/>
          </a:prstGeom>
        </p:spPr>
        <p:txBody>
          <a:bodyPr vert="horz" lIns="68580" tIns="34290" rIns="68580" bIns="34290" rtlCol="0" anchor="ctr">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Tree>
    <p:extLst>
      <p:ext uri="{BB962C8B-B14F-4D97-AF65-F5344CB8AC3E}">
        <p14:creationId xmlns:p14="http://schemas.microsoft.com/office/powerpoint/2010/main" val="458898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Tree>
    <p:extLst>
      <p:ext uri="{BB962C8B-B14F-4D97-AF65-F5344CB8AC3E}">
        <p14:creationId xmlns:p14="http://schemas.microsoft.com/office/powerpoint/2010/main" val="476653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1</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K1, CDH1, CHD2, K2,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CDH1, CHD2,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81408" y="265526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Tree>
    <p:extLst>
      <p:ext uri="{BB962C8B-B14F-4D97-AF65-F5344CB8AC3E}">
        <p14:creationId xmlns:p14="http://schemas.microsoft.com/office/powerpoint/2010/main" val="2229451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1</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K1, CDH1, CHD2, K2,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CDH1, CHD2,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81408" y="265526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7" name="Rectangle 6"/>
          <p:cNvSpPr/>
          <p:nvPr/>
        </p:nvSpPr>
        <p:spPr>
          <a:xfrm>
            <a:off x="1955678" y="3705885"/>
            <a:ext cx="419769" cy="19510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9" name="TextBox 8"/>
          <p:cNvSpPr txBox="1"/>
          <p:nvPr/>
        </p:nvSpPr>
        <p:spPr>
          <a:xfrm>
            <a:off x="1014948" y="4686319"/>
            <a:ext cx="2998034" cy="300082"/>
          </a:xfrm>
          <a:prstGeom prst="rect">
            <a:avLst/>
          </a:prstGeom>
          <a:noFill/>
        </p:spPr>
        <p:txBody>
          <a:bodyPr wrap="square" rtlCol="0">
            <a:spAutoFit/>
          </a:bodyPr>
          <a:lstStyle/>
          <a:p>
            <a:pPr defTabSz="685800">
              <a:buClrTx/>
              <a:defRPr/>
            </a:pPr>
            <a:r>
              <a:rPr lang="en-US" sz="1350" dirty="0">
                <a:solidFill>
                  <a:sysClr val="windowText" lastClr="000000"/>
                </a:solidFill>
                <a:latin typeface="Century Schoolbook" panose="02040604050505020304"/>
                <a:ea typeface="+mn-ea"/>
                <a:cs typeface="+mn-cs"/>
              </a:rPr>
              <a:t>Added to the other Copy Engine</a:t>
            </a:r>
          </a:p>
        </p:txBody>
      </p:sp>
      <p:cxnSp>
        <p:nvCxnSpPr>
          <p:cNvPr id="10" name="Straight Arrow Connector 9"/>
          <p:cNvCxnSpPr>
            <a:stCxn id="7" idx="2"/>
            <a:endCxn id="9" idx="0"/>
          </p:cNvCxnSpPr>
          <p:nvPr/>
        </p:nvCxnSpPr>
        <p:spPr>
          <a:xfrm>
            <a:off x="2165563" y="3900992"/>
            <a:ext cx="348402" cy="7853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972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50990" y="345822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Tree>
    <p:extLst>
      <p:ext uri="{BB962C8B-B14F-4D97-AF65-F5344CB8AC3E}">
        <p14:creationId xmlns:p14="http://schemas.microsoft.com/office/powerpoint/2010/main" val="4037696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30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50990" y="345822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7" name="Rectangle 6"/>
          <p:cNvSpPr/>
          <p:nvPr/>
        </p:nvSpPr>
        <p:spPr>
          <a:xfrm>
            <a:off x="1485440" y="3860636"/>
            <a:ext cx="756184" cy="3214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9" name="TextBox 8"/>
          <p:cNvSpPr txBox="1"/>
          <p:nvPr/>
        </p:nvSpPr>
        <p:spPr>
          <a:xfrm>
            <a:off x="1014948" y="4686319"/>
            <a:ext cx="2998034" cy="300082"/>
          </a:xfrm>
          <a:prstGeom prst="rect">
            <a:avLst/>
          </a:prstGeom>
          <a:noFill/>
        </p:spPr>
        <p:txBody>
          <a:bodyPr wrap="square" rtlCol="0">
            <a:spAutoFit/>
          </a:bodyPr>
          <a:lstStyle/>
          <a:p>
            <a:pPr defTabSz="685800">
              <a:buClrTx/>
              <a:defRPr/>
            </a:pPr>
            <a:r>
              <a:rPr lang="en-US" sz="1350" dirty="0">
                <a:solidFill>
                  <a:sysClr val="windowText" lastClr="000000"/>
                </a:solidFill>
                <a:latin typeface="Century Schoolbook" panose="02040604050505020304"/>
                <a:ea typeface="+mn-ea"/>
                <a:cs typeface="+mn-cs"/>
              </a:rPr>
              <a:t>Added to the other Copy Engine</a:t>
            </a:r>
          </a:p>
        </p:txBody>
      </p:sp>
      <p:cxnSp>
        <p:nvCxnSpPr>
          <p:cNvPr id="10" name="Straight Arrow Connector 9"/>
          <p:cNvCxnSpPr>
            <a:stCxn id="7" idx="2"/>
            <a:endCxn id="9" idx="0"/>
          </p:cNvCxnSpPr>
          <p:nvPr/>
        </p:nvCxnSpPr>
        <p:spPr>
          <a:xfrm>
            <a:off x="1863532" y="4182120"/>
            <a:ext cx="650433" cy="504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7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8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50990" y="345822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7" name="Rectangle 6"/>
          <p:cNvSpPr/>
          <p:nvPr/>
        </p:nvSpPr>
        <p:spPr>
          <a:xfrm>
            <a:off x="1485440" y="3860636"/>
            <a:ext cx="756184" cy="3214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9" name="TextBox 8"/>
          <p:cNvSpPr txBox="1"/>
          <p:nvPr/>
        </p:nvSpPr>
        <p:spPr>
          <a:xfrm>
            <a:off x="1014948" y="4686319"/>
            <a:ext cx="2998034" cy="300082"/>
          </a:xfrm>
          <a:prstGeom prst="rect">
            <a:avLst/>
          </a:prstGeom>
          <a:noFill/>
        </p:spPr>
        <p:txBody>
          <a:bodyPr wrap="square" rtlCol="0">
            <a:spAutoFit/>
          </a:bodyPr>
          <a:lstStyle/>
          <a:p>
            <a:pPr defTabSz="685800">
              <a:buClrTx/>
              <a:defRPr/>
            </a:pPr>
            <a:r>
              <a:rPr lang="en-US" sz="1350" dirty="0">
                <a:solidFill>
                  <a:sysClr val="windowText" lastClr="000000"/>
                </a:solidFill>
                <a:latin typeface="Century Schoolbook" panose="02040604050505020304"/>
                <a:ea typeface="+mn-ea"/>
                <a:cs typeface="+mn-cs"/>
              </a:rPr>
              <a:t>Added to the other Copy Engine</a:t>
            </a:r>
          </a:p>
        </p:txBody>
      </p:sp>
      <p:cxnSp>
        <p:nvCxnSpPr>
          <p:cNvPr id="10" name="Straight Arrow Connector 9"/>
          <p:cNvCxnSpPr>
            <a:stCxn id="7" idx="2"/>
            <a:endCxn id="9" idx="0"/>
          </p:cNvCxnSpPr>
          <p:nvPr/>
        </p:nvCxnSpPr>
        <p:spPr>
          <a:xfrm>
            <a:off x="1863532" y="4182120"/>
            <a:ext cx="650433" cy="504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96567" y="2380104"/>
            <a:ext cx="4134017" cy="646331"/>
          </a:xfrm>
          <a:prstGeom prst="rect">
            <a:avLst/>
          </a:prstGeom>
          <a:solidFill>
            <a:schemeClr val="bg1"/>
          </a:solidFill>
        </p:spPr>
        <p:txBody>
          <a:bodyPr wrap="square" rtlCol="0">
            <a:spAutoFit/>
          </a:bodyPr>
          <a:lstStyle/>
          <a:p>
            <a:pPr defTabSz="685800">
              <a:buClrTx/>
              <a:defRPr/>
            </a:pPr>
            <a:r>
              <a:rPr lang="en-US" sz="1800" b="1" dirty="0">
                <a:solidFill>
                  <a:srgbClr val="FF0000"/>
                </a:solidFill>
                <a:latin typeface="Century Schoolbook" panose="02040604050505020304"/>
                <a:ea typeface="+mn-ea"/>
                <a:cs typeface="+mn-cs"/>
              </a:rPr>
              <a:t>The D2H engine wont be engaged until all kernels finish</a:t>
            </a:r>
          </a:p>
        </p:txBody>
      </p:sp>
    </p:spTree>
    <p:extLst>
      <p:ext uri="{BB962C8B-B14F-4D97-AF65-F5344CB8AC3E}">
        <p14:creationId xmlns:p14="http://schemas.microsoft.com/office/powerpoint/2010/main" val="2552184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Transfers</a:t>
            </a:r>
          </a:p>
        </p:txBody>
      </p:sp>
      <p:sp>
        <p:nvSpPr>
          <p:cNvPr id="3" name="Content Placeholder 2"/>
          <p:cNvSpPr>
            <a:spLocks noGrp="1"/>
          </p:cNvSpPr>
          <p:nvPr>
            <p:ph type="body" idx="1"/>
          </p:nvPr>
        </p:nvSpPr>
        <p:spPr/>
        <p:txBody>
          <a:bodyPr>
            <a:normAutofit/>
          </a:bodyPr>
          <a:lstStyle/>
          <a:p>
            <a:r>
              <a:rPr lang="en-US" sz="1800" dirty="0"/>
              <a:t>We want to minimize the amount of time it takes to transfer data between host and device.</a:t>
            </a:r>
          </a:p>
          <a:p>
            <a:r>
              <a:rPr lang="en-US" sz="1800" dirty="0"/>
              <a:t>Device to host memory bandwidth is much lower than device to device bandwidth</a:t>
            </a:r>
          </a:p>
          <a:p>
            <a:endParaRPr lang="en-US" sz="1650" dirty="0"/>
          </a:p>
        </p:txBody>
      </p:sp>
    </p:spTree>
    <p:extLst>
      <p:ext uri="{BB962C8B-B14F-4D97-AF65-F5344CB8AC3E}">
        <p14:creationId xmlns:p14="http://schemas.microsoft.com/office/powerpoint/2010/main" val="1087662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sp>
        <p:nvSpPr>
          <p:cNvPr id="3" name="Content Placeholder 2"/>
          <p:cNvSpPr>
            <a:spLocks noGrp="1"/>
          </p:cNvSpPr>
          <p:nvPr>
            <p:ph type="body" idx="1"/>
          </p:nvPr>
        </p:nvSpPr>
        <p:spPr>
          <a:xfrm>
            <a:off x="-126" y="1352327"/>
            <a:ext cx="5359917" cy="3123073"/>
          </a:xfrm>
        </p:spPr>
        <p:txBody>
          <a:bodyPr>
            <a:normAutofit/>
          </a:bodyPr>
          <a:lstStyle/>
          <a:p>
            <a:r>
              <a:rPr lang="en-US" sz="2400" dirty="0"/>
              <a:t>Now that we’ve copied data efficiently and overlapped with execution. Another simple example:</a:t>
            </a:r>
          </a:p>
        </p:txBody>
      </p:sp>
      <p:pic>
        <p:nvPicPr>
          <p:cNvPr id="6" name="Content Placeholder 5"/>
          <p:cNvPicPr>
            <a:picLocks noGrp="1" noChangeAspect="1"/>
          </p:cNvPicPr>
          <p:nvPr>
            <p:ph sz="half" idx="4294967295"/>
          </p:nvPr>
        </p:nvPicPr>
        <p:blipFill>
          <a:blip r:embed="rId2"/>
          <a:stretch>
            <a:fillRect/>
          </a:stretch>
        </p:blipFill>
        <p:spPr>
          <a:xfrm>
            <a:off x="5681663" y="1384300"/>
            <a:ext cx="3462337" cy="3544888"/>
          </a:xfrm>
          <a:prstGeom prst="rect">
            <a:avLst/>
          </a:prstGeom>
        </p:spPr>
      </p:pic>
    </p:spTree>
    <p:extLst>
      <p:ext uri="{BB962C8B-B14F-4D97-AF65-F5344CB8AC3E}">
        <p14:creationId xmlns:p14="http://schemas.microsoft.com/office/powerpoint/2010/main" val="3651626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sp>
        <p:nvSpPr>
          <p:cNvPr id="3" name="Content Placeholder 2"/>
          <p:cNvSpPr>
            <a:spLocks noGrp="1"/>
          </p:cNvSpPr>
          <p:nvPr>
            <p:ph type="body" idx="1"/>
          </p:nvPr>
        </p:nvSpPr>
        <p:spPr/>
        <p:txBody>
          <a:bodyPr>
            <a:normAutofit fontScale="92500" lnSpcReduction="10000"/>
          </a:bodyPr>
          <a:lstStyle/>
          <a:p>
            <a:r>
              <a:rPr lang="en-US" sz="2100" dirty="0"/>
              <a:t>When you execute asynchronous CUDA commands without specifying a stream:</a:t>
            </a:r>
          </a:p>
          <a:p>
            <a:pPr lvl="1"/>
            <a:r>
              <a:rPr lang="en-US" sz="1800" dirty="0"/>
              <a:t>runtime uses the default stream. </a:t>
            </a:r>
          </a:p>
          <a:p>
            <a:pPr lvl="1"/>
            <a:r>
              <a:rPr lang="en-US" sz="1800" dirty="0"/>
              <a:t>Before CUDA 7, the default stream is a special stream which implicitly synchronizes with all other streams on the device.</a:t>
            </a:r>
          </a:p>
          <a:p>
            <a:r>
              <a:rPr lang="en-US" sz="2100" dirty="0"/>
              <a:t>CUDA 7 introduces a new option to use an independent default stream for every host thread, which avoids the serialization of the legacy default stream.</a:t>
            </a:r>
          </a:p>
          <a:p>
            <a:r>
              <a:rPr lang="en-US" sz="2100" dirty="0"/>
              <a:t>--default-stream</a:t>
            </a:r>
          </a:p>
        </p:txBody>
      </p:sp>
    </p:spTree>
    <p:extLst>
      <p:ext uri="{BB962C8B-B14F-4D97-AF65-F5344CB8AC3E}">
        <p14:creationId xmlns:p14="http://schemas.microsoft.com/office/powerpoint/2010/main" val="2163194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41499" y="2117603"/>
            <a:ext cx="6886575" cy="1973262"/>
          </a:xfrm>
        </p:spPr>
      </p:pic>
    </p:spTree>
    <p:extLst>
      <p:ext uri="{BB962C8B-B14F-4D97-AF65-F5344CB8AC3E}">
        <p14:creationId xmlns:p14="http://schemas.microsoft.com/office/powerpoint/2010/main" val="1912128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5401" y="2019130"/>
            <a:ext cx="6886575" cy="1854200"/>
          </a:xfrm>
        </p:spPr>
      </p:pic>
      <p:sp>
        <p:nvSpPr>
          <p:cNvPr id="3" name="Rectangle 2"/>
          <p:cNvSpPr/>
          <p:nvPr/>
        </p:nvSpPr>
        <p:spPr>
          <a:xfrm>
            <a:off x="822961" y="1466676"/>
            <a:ext cx="2363147" cy="300082"/>
          </a:xfrm>
          <a:prstGeom prst="rect">
            <a:avLst/>
          </a:prstGeom>
        </p:spPr>
        <p:txBody>
          <a:bodyPr wrap="none">
            <a:spAutoFit/>
          </a:bodyPr>
          <a:lstStyle/>
          <a:p>
            <a:pPr defTabSz="685800">
              <a:buClrTx/>
              <a:defRPr/>
            </a:pPr>
            <a:r>
              <a:rPr lang="en-US" sz="1350" dirty="0">
                <a:latin typeface="Trebuchet MS" panose="020B0603020202020204" pitchFamily="34" charset="0"/>
                <a:ea typeface="+mn-ea"/>
                <a:cs typeface="+mn-cs"/>
              </a:rPr>
              <a:t>-–default-stream per-thread</a:t>
            </a:r>
            <a:endParaRPr lang="en-US" sz="1350" dirty="0">
              <a:latin typeface="Century Schoolbook" panose="02040604050505020304"/>
              <a:ea typeface="+mn-ea"/>
              <a:cs typeface="+mn-cs"/>
            </a:endParaRPr>
          </a:p>
        </p:txBody>
      </p:sp>
    </p:spTree>
    <p:extLst>
      <p:ext uri="{BB962C8B-B14F-4D97-AF65-F5344CB8AC3E}">
        <p14:creationId xmlns:p14="http://schemas.microsoft.com/office/powerpoint/2010/main" val="1342380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lnSpcReduction="10000"/>
          </a:bodyPr>
          <a:lstStyle/>
          <a:p>
            <a:r>
              <a:rPr lang="en-US" sz="2100" dirty="0"/>
              <a:t>Device-side kernel launches</a:t>
            </a:r>
          </a:p>
          <a:p>
            <a:pPr lvl="1"/>
            <a:r>
              <a:rPr lang="en-US" sz="1800" dirty="0"/>
              <a:t>Kepler GK110 architecture</a:t>
            </a:r>
          </a:p>
          <a:p>
            <a:pPr lvl="1"/>
            <a:r>
              <a:rPr lang="en-US" sz="1800" dirty="0"/>
              <a:t>Typical use cases</a:t>
            </a:r>
          </a:p>
          <a:p>
            <a:pPr lvl="2"/>
            <a:r>
              <a:rPr lang="en-US" sz="1500" dirty="0"/>
              <a:t>Dynamic load balancing</a:t>
            </a:r>
          </a:p>
          <a:p>
            <a:pPr lvl="2"/>
            <a:r>
              <a:rPr lang="en-US" sz="1500" dirty="0"/>
              <a:t>Data-dependent execution</a:t>
            </a:r>
          </a:p>
          <a:p>
            <a:pPr lvl="2"/>
            <a:r>
              <a:rPr lang="en-US" sz="1500" dirty="0"/>
              <a:t>Recursion</a:t>
            </a:r>
          </a:p>
          <a:p>
            <a:pPr lvl="2"/>
            <a:r>
              <a:rPr lang="en-US" sz="1500" dirty="0"/>
              <a:t>Library calls from kernels</a:t>
            </a:r>
          </a:p>
          <a:p>
            <a:pPr lvl="1"/>
            <a:r>
              <a:rPr lang="en-US" sz="1800" dirty="0"/>
              <a:t>Programmability and maintainability</a:t>
            </a:r>
          </a:p>
        </p:txBody>
      </p:sp>
    </p:spTree>
    <p:extLst>
      <p:ext uri="{BB962C8B-B14F-4D97-AF65-F5344CB8AC3E}">
        <p14:creationId xmlns:p14="http://schemas.microsoft.com/office/powerpoint/2010/main" val="352409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lnSpcReduction="10000"/>
          </a:bodyPr>
          <a:lstStyle/>
          <a:p>
            <a:r>
              <a:rPr lang="en-US" sz="2100" dirty="0"/>
              <a:t>Device-side kernel launches</a:t>
            </a:r>
          </a:p>
          <a:p>
            <a:pPr lvl="1"/>
            <a:r>
              <a:rPr lang="en-US" sz="1800" dirty="0"/>
              <a:t>Kepler GK110 architecture</a:t>
            </a:r>
          </a:p>
          <a:p>
            <a:pPr lvl="1"/>
            <a:r>
              <a:rPr lang="en-US" sz="1800" dirty="0"/>
              <a:t>Typical use cases</a:t>
            </a:r>
          </a:p>
          <a:p>
            <a:pPr lvl="2"/>
            <a:r>
              <a:rPr lang="en-US" sz="1500" dirty="0"/>
              <a:t>Dynamic load balancing</a:t>
            </a:r>
          </a:p>
          <a:p>
            <a:pPr lvl="2"/>
            <a:r>
              <a:rPr lang="en-US" sz="1500" dirty="0"/>
              <a:t>Data-dependent execution</a:t>
            </a:r>
          </a:p>
          <a:p>
            <a:pPr lvl="2"/>
            <a:r>
              <a:rPr lang="en-US" sz="1500" dirty="0"/>
              <a:t>Recursion</a:t>
            </a:r>
          </a:p>
          <a:p>
            <a:pPr lvl="2"/>
            <a:r>
              <a:rPr lang="en-US" sz="1500" dirty="0"/>
              <a:t>Library calls from kernels</a:t>
            </a:r>
          </a:p>
          <a:p>
            <a:pPr lvl="1"/>
            <a:r>
              <a:rPr lang="en-US" sz="1800" dirty="0"/>
              <a:t>Programmability and maintainability</a:t>
            </a:r>
          </a:p>
        </p:txBody>
      </p:sp>
      <p:pic>
        <p:nvPicPr>
          <p:cNvPr id="5" name="Content Placeholder 4"/>
          <p:cNvPicPr>
            <a:picLocks noGrp="1" noChangeAspect="1"/>
          </p:cNvPicPr>
          <p:nvPr>
            <p:ph sz="half" idx="4294967295"/>
          </p:nvPr>
        </p:nvPicPr>
        <p:blipFill>
          <a:blip r:embed="rId2"/>
          <a:stretch>
            <a:fillRect/>
          </a:stretch>
        </p:blipFill>
        <p:spPr>
          <a:xfrm>
            <a:off x="6980238" y="2962275"/>
            <a:ext cx="2163762" cy="1100138"/>
          </a:xfrm>
        </p:spPr>
      </p:pic>
      <p:pic>
        <p:nvPicPr>
          <p:cNvPr id="6" name="Picture 5"/>
          <p:cNvPicPr>
            <a:picLocks noChangeAspect="1"/>
          </p:cNvPicPr>
          <p:nvPr/>
        </p:nvPicPr>
        <p:blipFill>
          <a:blip r:embed="rId3"/>
          <a:stretch>
            <a:fillRect/>
          </a:stretch>
        </p:blipFill>
        <p:spPr>
          <a:xfrm>
            <a:off x="4971708" y="1549673"/>
            <a:ext cx="2071688" cy="1143000"/>
          </a:xfrm>
          <a:prstGeom prst="rect">
            <a:avLst/>
          </a:prstGeom>
        </p:spPr>
      </p:pic>
      <p:sp>
        <p:nvSpPr>
          <p:cNvPr id="7" name="TextBox 6"/>
          <p:cNvSpPr txBox="1"/>
          <p:nvPr/>
        </p:nvSpPr>
        <p:spPr>
          <a:xfrm>
            <a:off x="4726033" y="2747098"/>
            <a:ext cx="3547766" cy="300082"/>
          </a:xfrm>
          <a:prstGeom prst="rect">
            <a:avLst/>
          </a:prstGeom>
          <a:noFill/>
        </p:spPr>
        <p:txBody>
          <a:bodyPr wrap="none" rtlCol="0">
            <a:spAutoFit/>
          </a:bodyPr>
          <a:lstStyle/>
          <a:p>
            <a:pPr defTabSz="685800">
              <a:buClrTx/>
              <a:defRPr/>
            </a:pPr>
            <a:r>
              <a:rPr lang="en-US" sz="1350" dirty="0">
                <a:latin typeface="Century Schoolbook" panose="02040604050505020304"/>
                <a:ea typeface="+mn-ea"/>
                <a:cs typeface="+mn-cs"/>
              </a:rPr>
              <a:t>Fermi: Only CPU can generate GPU work</a:t>
            </a:r>
          </a:p>
        </p:txBody>
      </p:sp>
      <p:sp>
        <p:nvSpPr>
          <p:cNvPr id="8" name="TextBox 7"/>
          <p:cNvSpPr txBox="1"/>
          <p:nvPr/>
        </p:nvSpPr>
        <p:spPr>
          <a:xfrm>
            <a:off x="4822213" y="4031933"/>
            <a:ext cx="3451586" cy="300082"/>
          </a:xfrm>
          <a:prstGeom prst="rect">
            <a:avLst/>
          </a:prstGeom>
          <a:noFill/>
        </p:spPr>
        <p:txBody>
          <a:bodyPr wrap="none" rtlCol="0">
            <a:spAutoFit/>
          </a:bodyPr>
          <a:lstStyle/>
          <a:p>
            <a:pPr defTabSz="685800">
              <a:buClrTx/>
              <a:defRPr/>
            </a:pPr>
            <a:r>
              <a:rPr lang="en-US" sz="1350" dirty="0">
                <a:latin typeface="Century Schoolbook" panose="02040604050505020304"/>
                <a:ea typeface="+mn-ea"/>
                <a:cs typeface="+mn-cs"/>
              </a:rPr>
              <a:t>Kepler: GPU can generate work for itself</a:t>
            </a:r>
          </a:p>
        </p:txBody>
      </p:sp>
    </p:spTree>
    <p:extLst>
      <p:ext uri="{BB962C8B-B14F-4D97-AF65-F5344CB8AC3E}">
        <p14:creationId xmlns:p14="http://schemas.microsoft.com/office/powerpoint/2010/main" val="11588531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Fixed grid vs dynamic grid for a turbulence simulation model</a:t>
            </a:r>
          </a:p>
        </p:txBody>
      </p:sp>
      <p:pic>
        <p:nvPicPr>
          <p:cNvPr id="9" name="Content Placeholder 8"/>
          <p:cNvPicPr>
            <a:picLocks noGrp="1" noChangeAspect="1"/>
          </p:cNvPicPr>
          <p:nvPr>
            <p:ph sz="half" idx="4294967295"/>
          </p:nvPr>
        </p:nvPicPr>
        <p:blipFill>
          <a:blip r:embed="rId2"/>
          <a:stretch>
            <a:fillRect/>
          </a:stretch>
        </p:blipFill>
        <p:spPr>
          <a:xfrm>
            <a:off x="3233322" y="2020228"/>
            <a:ext cx="3702050" cy="2589213"/>
          </a:xfrm>
          <a:prstGeom prst="rect">
            <a:avLst/>
          </a:prstGeom>
        </p:spPr>
      </p:pic>
    </p:spTree>
    <p:extLst>
      <p:ext uri="{BB962C8B-B14F-4D97-AF65-F5344CB8AC3E}">
        <p14:creationId xmlns:p14="http://schemas.microsoft.com/office/powerpoint/2010/main" val="1168922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a:bodyPr>
          <a:lstStyle/>
          <a:p>
            <a:r>
              <a:rPr lang="en-US" sz="2700" dirty="0"/>
              <a:t>CPU-GPU without and with dynamic parallelism</a:t>
            </a:r>
          </a:p>
        </p:txBody>
      </p:sp>
      <p:pic>
        <p:nvPicPr>
          <p:cNvPr id="5" name="Content Placeholder 4"/>
          <p:cNvPicPr>
            <a:picLocks noGrp="1" noChangeAspect="1"/>
          </p:cNvPicPr>
          <p:nvPr>
            <p:ph sz="half" idx="4294967295"/>
          </p:nvPr>
        </p:nvPicPr>
        <p:blipFill>
          <a:blip r:embed="rId2"/>
          <a:stretch>
            <a:fillRect/>
          </a:stretch>
        </p:blipFill>
        <p:spPr>
          <a:xfrm>
            <a:off x="2837840" y="2344975"/>
            <a:ext cx="3703637" cy="2130425"/>
          </a:xfrm>
          <a:prstGeom prst="rect">
            <a:avLst/>
          </a:prstGeom>
        </p:spPr>
      </p:pic>
    </p:spTree>
    <p:extLst>
      <p:ext uri="{BB962C8B-B14F-4D97-AF65-F5344CB8AC3E}">
        <p14:creationId xmlns:p14="http://schemas.microsoft.com/office/powerpoint/2010/main" val="3137652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Nested dependencies</a:t>
            </a:r>
          </a:p>
        </p:txBody>
      </p:sp>
      <p:pic>
        <p:nvPicPr>
          <p:cNvPr id="5" name="Content Placeholder 4"/>
          <p:cNvPicPr>
            <a:picLocks noGrp="1" noChangeAspect="1"/>
          </p:cNvPicPr>
          <p:nvPr>
            <p:ph sz="half" idx="4294967295"/>
          </p:nvPr>
        </p:nvPicPr>
        <p:blipFill>
          <a:blip r:embed="rId2"/>
          <a:stretch>
            <a:fillRect/>
          </a:stretch>
        </p:blipFill>
        <p:spPr>
          <a:xfrm>
            <a:off x="3162984" y="2070809"/>
            <a:ext cx="3702050" cy="2547937"/>
          </a:xfrm>
          <a:prstGeom prst="rect">
            <a:avLst/>
          </a:prstGeom>
        </p:spPr>
      </p:pic>
    </p:spTree>
    <p:extLst>
      <p:ext uri="{BB962C8B-B14F-4D97-AF65-F5344CB8AC3E}">
        <p14:creationId xmlns:p14="http://schemas.microsoft.com/office/powerpoint/2010/main" val="211205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Syntax</a:t>
            </a:r>
          </a:p>
          <a:p>
            <a:endParaRPr lang="en-US" sz="100" dirty="0"/>
          </a:p>
        </p:txBody>
      </p:sp>
      <p:sp>
        <p:nvSpPr>
          <p:cNvPr id="4" name="Content Placeholder 3"/>
          <p:cNvSpPr>
            <a:spLocks noGrp="1"/>
          </p:cNvSpPr>
          <p:nvPr>
            <p:ph sz="half" idx="4294967295"/>
          </p:nvPr>
        </p:nvSpPr>
        <p:spPr>
          <a:xfrm>
            <a:off x="1181686" y="2395538"/>
            <a:ext cx="7962314" cy="2343150"/>
          </a:xfrm>
        </p:spPr>
        <p:txBody>
          <a:bodyPr>
            <a:noAutofit/>
          </a:bodyPr>
          <a:lstStyle/>
          <a:p>
            <a:pPr>
              <a:buFont typeface="Wingdings" panose="05000000000000000000" pitchFamily="2" charset="2"/>
              <a:buChar char="§"/>
            </a:pPr>
            <a:r>
              <a:rPr lang="en-US" dirty="0"/>
              <a:t>Dg is of type dim3 and specifies the dimensions and size of the grid</a:t>
            </a:r>
          </a:p>
          <a:p>
            <a:pPr>
              <a:buFont typeface="Wingdings" panose="05000000000000000000" pitchFamily="2" charset="2"/>
              <a:buChar char="§"/>
            </a:pPr>
            <a:r>
              <a:rPr lang="en-US" dirty="0"/>
              <a:t>Db is of type dim3 and specifies the dimensions and size of each thread block</a:t>
            </a:r>
          </a:p>
          <a:p>
            <a:pPr>
              <a:buFont typeface="Wingdings" panose="05000000000000000000" pitchFamily="2" charset="2"/>
              <a:buChar char="§"/>
            </a:pPr>
            <a:r>
              <a:rPr lang="en-US" dirty="0"/>
              <a:t>Ns is of type </a:t>
            </a:r>
            <a:r>
              <a:rPr lang="en-US" dirty="0" err="1"/>
              <a:t>size_t</a:t>
            </a:r>
            <a:r>
              <a:rPr lang="en-US" dirty="0"/>
              <a:t> and specifies the number of bytes of shared memory that is dynamically allocated per thread block for this call</a:t>
            </a:r>
          </a:p>
          <a:p>
            <a:pPr>
              <a:buFont typeface="Wingdings" panose="05000000000000000000" pitchFamily="2" charset="2"/>
              <a:buChar char="§"/>
            </a:pPr>
            <a:r>
              <a:rPr lang="en-US" dirty="0"/>
              <a:t>S is of type </a:t>
            </a:r>
            <a:r>
              <a:rPr lang="en-US" dirty="0" err="1"/>
              <a:t>cudaStream_t</a:t>
            </a:r>
            <a:r>
              <a:rPr lang="en-US" dirty="0"/>
              <a:t> and specifies the stream associated with this call</a:t>
            </a:r>
          </a:p>
          <a:p>
            <a:pPr>
              <a:buFont typeface="Wingdings" panose="05000000000000000000" pitchFamily="2" charset="2"/>
              <a:buChar char="§"/>
            </a:pPr>
            <a:endParaRPr lang="en-US" sz="1200" dirty="0"/>
          </a:p>
        </p:txBody>
      </p:sp>
      <p:sp>
        <p:nvSpPr>
          <p:cNvPr id="5" name="TextBox 4"/>
          <p:cNvSpPr txBox="1"/>
          <p:nvPr/>
        </p:nvSpPr>
        <p:spPr>
          <a:xfrm>
            <a:off x="1610182" y="2095456"/>
            <a:ext cx="5707012" cy="300082"/>
          </a:xfrm>
          <a:prstGeom prst="rect">
            <a:avLst/>
          </a:prstGeom>
          <a:noFill/>
        </p:spPr>
        <p:txBody>
          <a:bodyPr wrap="none" rtlCol="0">
            <a:spAutoFit/>
          </a:bodyPr>
          <a:lstStyle/>
          <a:p>
            <a:pPr defTabSz="685800">
              <a:buClrTx/>
              <a:defRPr/>
            </a:pPr>
            <a:r>
              <a:rPr lang="en-US" sz="1350" dirty="0" err="1">
                <a:latin typeface="Courier New" panose="02070309020205020404" pitchFamily="49" charset="0"/>
                <a:ea typeface="+mn-ea"/>
                <a:cs typeface="Courier New" panose="02070309020205020404" pitchFamily="49" charset="0"/>
              </a:rPr>
              <a:t>Kernel_name</a:t>
            </a:r>
            <a:r>
              <a:rPr lang="en-US" sz="1350" dirty="0">
                <a:latin typeface="Courier New" panose="02070309020205020404" pitchFamily="49" charset="0"/>
                <a:ea typeface="+mn-ea"/>
                <a:cs typeface="Courier New" panose="02070309020205020404" pitchFamily="49" charset="0"/>
              </a:rPr>
              <a:t> &lt;&lt;&lt;Dg, Db, Ns, S&gt;&gt;&gt; ([kernel arguments]);</a:t>
            </a:r>
          </a:p>
        </p:txBody>
      </p:sp>
    </p:spTree>
    <p:extLst>
      <p:ext uri="{BB962C8B-B14F-4D97-AF65-F5344CB8AC3E}">
        <p14:creationId xmlns:p14="http://schemas.microsoft.com/office/powerpoint/2010/main" val="614560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Transfers</a:t>
            </a:r>
          </a:p>
        </p:txBody>
      </p:sp>
      <p:sp>
        <p:nvSpPr>
          <p:cNvPr id="3" name="Content Placeholder 2"/>
          <p:cNvSpPr>
            <a:spLocks noGrp="1"/>
          </p:cNvSpPr>
          <p:nvPr>
            <p:ph type="body" idx="1"/>
          </p:nvPr>
        </p:nvSpPr>
        <p:spPr/>
        <p:txBody>
          <a:bodyPr>
            <a:noAutofit/>
          </a:bodyPr>
          <a:lstStyle/>
          <a:p>
            <a:r>
              <a:rPr lang="en-US" sz="1800" dirty="0"/>
              <a:t>We want to minimize the amount of time it takes to transfer data between host and device.</a:t>
            </a:r>
          </a:p>
          <a:p>
            <a:r>
              <a:rPr lang="en-US" sz="1800" dirty="0"/>
              <a:t>How can we do this?</a:t>
            </a:r>
          </a:p>
          <a:p>
            <a:pPr lvl="1"/>
            <a:r>
              <a:rPr lang="en-US" sz="1500" dirty="0"/>
              <a:t>Reduce the amount of data we have to transfer! (if possible)</a:t>
            </a:r>
          </a:p>
          <a:p>
            <a:pPr lvl="1"/>
            <a:r>
              <a:rPr lang="en-US" sz="1500" dirty="0"/>
              <a:t>Achieve highest memory bandwidth between host and device. (Possible when using page-locked (or “pinned”) memory, we are going to talk about it in this session)</a:t>
            </a:r>
          </a:p>
          <a:p>
            <a:pPr lvl="1"/>
            <a:r>
              <a:rPr lang="en-US" sz="1500" dirty="0"/>
              <a:t>Batching many small transfers into one larger transfer performs much better because it eliminates most of the per-transfer overhead</a:t>
            </a:r>
          </a:p>
          <a:p>
            <a:pPr lvl="1"/>
            <a:r>
              <a:rPr lang="en-US" sz="1500" dirty="0"/>
              <a:t>Data transfers between the host and device can sometimes be overlapped with kernel execution and other data transfers (we will talk about this in this session as well)</a:t>
            </a:r>
          </a:p>
          <a:p>
            <a:pPr lvl="1"/>
            <a:endParaRPr lang="en-US" sz="1500" dirty="0"/>
          </a:p>
        </p:txBody>
      </p:sp>
    </p:spTree>
    <p:extLst>
      <p:ext uri="{BB962C8B-B14F-4D97-AF65-F5344CB8AC3E}">
        <p14:creationId xmlns:p14="http://schemas.microsoft.com/office/powerpoint/2010/main" val="237306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Example</a:t>
            </a:r>
          </a:p>
        </p:txBody>
      </p:sp>
      <p:pic>
        <p:nvPicPr>
          <p:cNvPr id="5" name="Picture 4"/>
          <p:cNvPicPr>
            <a:picLocks noChangeAspect="1"/>
          </p:cNvPicPr>
          <p:nvPr/>
        </p:nvPicPr>
        <p:blipFill>
          <a:blip r:embed="rId2"/>
          <a:stretch>
            <a:fillRect/>
          </a:stretch>
        </p:blipFill>
        <p:spPr>
          <a:xfrm>
            <a:off x="1734951" y="1966436"/>
            <a:ext cx="2693194" cy="2771775"/>
          </a:xfrm>
          <a:prstGeom prst="rect">
            <a:avLst/>
          </a:prstGeom>
        </p:spPr>
      </p:pic>
      <p:pic>
        <p:nvPicPr>
          <p:cNvPr id="6" name="Picture 5"/>
          <p:cNvPicPr>
            <a:picLocks noChangeAspect="1"/>
          </p:cNvPicPr>
          <p:nvPr/>
        </p:nvPicPr>
        <p:blipFill>
          <a:blip r:embed="rId3"/>
          <a:stretch>
            <a:fillRect/>
          </a:stretch>
        </p:blipFill>
        <p:spPr>
          <a:xfrm>
            <a:off x="4902951" y="1966437"/>
            <a:ext cx="2914650" cy="2821781"/>
          </a:xfrm>
          <a:prstGeom prst="rect">
            <a:avLst/>
          </a:prstGeom>
        </p:spPr>
      </p:pic>
    </p:spTree>
    <p:extLst>
      <p:ext uri="{BB962C8B-B14F-4D97-AF65-F5344CB8AC3E}">
        <p14:creationId xmlns:p14="http://schemas.microsoft.com/office/powerpoint/2010/main" val="3897235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a:xfrm>
            <a:off x="-126" y="1352327"/>
            <a:ext cx="5177037" cy="3123073"/>
          </a:xfrm>
        </p:spPr>
        <p:txBody>
          <a:bodyPr>
            <a:normAutofit/>
          </a:bodyPr>
          <a:lstStyle/>
          <a:p>
            <a:r>
              <a:rPr lang="en-US" sz="2400" dirty="0"/>
              <a:t>Synchronization</a:t>
            </a:r>
          </a:p>
          <a:p>
            <a:pPr lvl="1"/>
            <a:r>
              <a:rPr lang="en-US" sz="2100" dirty="0"/>
              <a:t>Parent to child: memory consistency</a:t>
            </a:r>
          </a:p>
          <a:p>
            <a:pPr lvl="1"/>
            <a:r>
              <a:rPr lang="en-US" sz="2100" dirty="0"/>
              <a:t>Child to parent: after </a:t>
            </a:r>
            <a:r>
              <a:rPr lang="en-US" sz="2100" dirty="0" err="1">
                <a:latin typeface="Courier New" panose="02070309020205020404" pitchFamily="49" charset="0"/>
                <a:cs typeface="Courier New" panose="02070309020205020404" pitchFamily="49" charset="0"/>
              </a:rPr>
              <a:t>cudaDeviceSynchronize</a:t>
            </a:r>
            <a:r>
              <a:rPr lang="en-US" sz="2100" dirty="0">
                <a:latin typeface="Courier New" panose="02070309020205020404" pitchFamily="49" charset="0"/>
                <a:cs typeface="Courier New" panose="02070309020205020404" pitchFamily="49" charset="0"/>
              </a:rPr>
              <a:t>()</a:t>
            </a:r>
          </a:p>
        </p:txBody>
      </p:sp>
      <p:pic>
        <p:nvPicPr>
          <p:cNvPr id="6" name="Content Placeholder 4"/>
          <p:cNvPicPr>
            <a:picLocks noGrp="1" noChangeAspect="1"/>
          </p:cNvPicPr>
          <p:nvPr>
            <p:ph sz="half" idx="4294967295"/>
          </p:nvPr>
        </p:nvPicPr>
        <p:blipFill>
          <a:blip r:embed="rId2"/>
          <a:stretch>
            <a:fillRect/>
          </a:stretch>
        </p:blipFill>
        <p:spPr>
          <a:xfrm>
            <a:off x="5441950" y="1801813"/>
            <a:ext cx="3702050" cy="2182812"/>
          </a:xfrm>
          <a:prstGeom prst="rect">
            <a:avLst/>
          </a:prstGeom>
        </p:spPr>
      </p:pic>
    </p:spTree>
    <p:extLst>
      <p:ext uri="{BB962C8B-B14F-4D97-AF65-F5344CB8AC3E}">
        <p14:creationId xmlns:p14="http://schemas.microsoft.com/office/powerpoint/2010/main" val="1834763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a:xfrm>
            <a:off x="-125" y="1352327"/>
            <a:ext cx="5388052" cy="3123073"/>
          </a:xfrm>
        </p:spPr>
        <p:txBody>
          <a:bodyPr>
            <a:noAutofit/>
          </a:bodyPr>
          <a:lstStyle/>
          <a:p>
            <a:r>
              <a:rPr lang="en-US" sz="2100" dirty="0"/>
              <a:t>Memory Model</a:t>
            </a:r>
          </a:p>
          <a:p>
            <a:pPr lvl="1"/>
            <a:r>
              <a:rPr lang="en-US" sz="1800" dirty="0"/>
              <a:t>Child sees parent state at time of launch</a:t>
            </a:r>
          </a:p>
          <a:p>
            <a:pPr lvl="1"/>
            <a:r>
              <a:rPr lang="en-US" sz="1800" dirty="0"/>
              <a:t>Parent sees child writes after sync</a:t>
            </a:r>
          </a:p>
          <a:p>
            <a:pPr lvl="1"/>
            <a:r>
              <a:rPr lang="en-US" sz="1800" dirty="0"/>
              <a:t>Texture changes by child are visible to parent after sync. </a:t>
            </a:r>
          </a:p>
          <a:p>
            <a:pPr lvl="2"/>
            <a:r>
              <a:rPr lang="en-US" sz="1350" dirty="0"/>
              <a:t>Sync == </a:t>
            </a:r>
            <a:r>
              <a:rPr lang="en-US" sz="1350" dirty="0" err="1"/>
              <a:t>tex</a:t>
            </a:r>
            <a:r>
              <a:rPr lang="en-US" sz="1350" dirty="0"/>
              <a:t> cache invalidate</a:t>
            </a:r>
          </a:p>
          <a:p>
            <a:pPr lvl="1"/>
            <a:r>
              <a:rPr lang="en-US" sz="1800" dirty="0"/>
              <a:t>Constants are immutable</a:t>
            </a:r>
          </a:p>
          <a:p>
            <a:pPr lvl="1"/>
            <a:r>
              <a:rPr lang="en-US" sz="1800" dirty="0"/>
              <a:t>Local and shared memory are private</a:t>
            </a:r>
          </a:p>
        </p:txBody>
      </p:sp>
      <p:pic>
        <p:nvPicPr>
          <p:cNvPr id="7" name="Content Placeholder 4"/>
          <p:cNvPicPr>
            <a:picLocks noGrp="1" noChangeAspect="1"/>
          </p:cNvPicPr>
          <p:nvPr>
            <p:ph sz="half" idx="4294967295"/>
          </p:nvPr>
        </p:nvPicPr>
        <p:blipFill>
          <a:blip r:embed="rId2"/>
          <a:stretch>
            <a:fillRect/>
          </a:stretch>
        </p:blipFill>
        <p:spPr>
          <a:xfrm>
            <a:off x="5441950" y="1801813"/>
            <a:ext cx="3702050" cy="2182812"/>
          </a:xfrm>
        </p:spPr>
      </p:pic>
    </p:spTree>
    <p:extLst>
      <p:ext uri="{BB962C8B-B14F-4D97-AF65-F5344CB8AC3E}">
        <p14:creationId xmlns:p14="http://schemas.microsoft.com/office/powerpoint/2010/main" val="396444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a:bodyPr>
          <a:lstStyle/>
          <a:p>
            <a:r>
              <a:rPr lang="en-US" sz="2400" dirty="0"/>
              <a:t>Launch pool size</a:t>
            </a:r>
          </a:p>
          <a:p>
            <a:pPr lvl="1"/>
            <a:r>
              <a:rPr lang="en-US" sz="2100" dirty="0"/>
              <a:t>Fixed-size pool: default 2048</a:t>
            </a:r>
          </a:p>
          <a:p>
            <a:pPr lvl="1"/>
            <a:r>
              <a:rPr lang="en-US" sz="2100" dirty="0"/>
              <a:t>Variable-size pool</a:t>
            </a:r>
          </a:p>
        </p:txBody>
      </p:sp>
      <p:pic>
        <p:nvPicPr>
          <p:cNvPr id="5" name="Content Placeholder 4"/>
          <p:cNvPicPr>
            <a:picLocks noGrp="1" noChangeAspect="1"/>
          </p:cNvPicPr>
          <p:nvPr>
            <p:ph sz="half" idx="4294967295"/>
          </p:nvPr>
        </p:nvPicPr>
        <p:blipFill>
          <a:blip r:embed="rId2"/>
          <a:stretch>
            <a:fillRect/>
          </a:stretch>
        </p:blipFill>
        <p:spPr>
          <a:xfrm>
            <a:off x="5441950" y="2425700"/>
            <a:ext cx="3702050" cy="1951038"/>
          </a:xfrm>
        </p:spPr>
      </p:pic>
    </p:spTree>
    <p:extLst>
      <p:ext uri="{BB962C8B-B14F-4D97-AF65-F5344CB8AC3E}">
        <p14:creationId xmlns:p14="http://schemas.microsoft.com/office/powerpoint/2010/main" val="174078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Streams</a:t>
            </a:r>
          </a:p>
          <a:p>
            <a:pPr lvl="1"/>
            <a:r>
              <a:rPr lang="en-US" sz="2100" dirty="0"/>
              <a:t>To guarantee concurrency</a:t>
            </a:r>
          </a:p>
        </p:txBody>
      </p:sp>
      <p:pic>
        <p:nvPicPr>
          <p:cNvPr id="5" name="Content Placeholder 4"/>
          <p:cNvPicPr>
            <a:picLocks noGrp="1" noChangeAspect="1"/>
          </p:cNvPicPr>
          <p:nvPr>
            <p:ph sz="half" idx="4294967295"/>
          </p:nvPr>
        </p:nvPicPr>
        <p:blipFill>
          <a:blip r:embed="rId2"/>
          <a:stretch>
            <a:fillRect/>
          </a:stretch>
        </p:blipFill>
        <p:spPr>
          <a:xfrm>
            <a:off x="4452938" y="1901825"/>
            <a:ext cx="4691062" cy="2798763"/>
          </a:xfrm>
          <a:prstGeom prst="rect">
            <a:avLst/>
          </a:prstGeom>
        </p:spPr>
      </p:pic>
    </p:spTree>
    <p:extLst>
      <p:ext uri="{BB962C8B-B14F-4D97-AF65-F5344CB8AC3E}">
        <p14:creationId xmlns:p14="http://schemas.microsoft.com/office/powerpoint/2010/main" val="872431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a:t>
            </a:r>
          </a:p>
        </p:txBody>
      </p:sp>
      <p:sp>
        <p:nvSpPr>
          <p:cNvPr id="8" name="Content Placeholder 7"/>
          <p:cNvSpPr>
            <a:spLocks noGrp="1"/>
          </p:cNvSpPr>
          <p:nvPr>
            <p:ph sz="half" idx="4294967295"/>
          </p:nvPr>
        </p:nvSpPr>
        <p:spPr>
          <a:xfrm>
            <a:off x="5783263" y="1371600"/>
            <a:ext cx="3360737" cy="3263900"/>
          </a:xfrm>
        </p:spPr>
        <p:txBody>
          <a:bodyPr>
            <a:normAutofit fontScale="77500" lnSpcReduction="20000"/>
          </a:bodyPr>
          <a:lstStyle/>
          <a:p>
            <a:r>
              <a:rPr lang="en-US" sz="2100" dirty="0"/>
              <a:t>Level Set Methods</a:t>
            </a:r>
          </a:p>
          <a:p>
            <a:pPr lvl="1"/>
            <a:r>
              <a:rPr lang="en-US" sz="1800" dirty="0"/>
              <a:t>Used to detect the border of an object on an image</a:t>
            </a:r>
          </a:p>
          <a:p>
            <a:pPr lvl="1"/>
            <a:r>
              <a:rPr lang="en-US" sz="1800" dirty="0"/>
              <a:t>They use partial differential equations to evolve the curve in the image</a:t>
            </a:r>
          </a:p>
          <a:p>
            <a:pPr lvl="1"/>
            <a:r>
              <a:rPr lang="en-US" sz="1800" dirty="0"/>
              <a:t>Positive = object</a:t>
            </a:r>
          </a:p>
          <a:p>
            <a:pPr lvl="1"/>
            <a:r>
              <a:rPr lang="en-US" sz="1800" dirty="0"/>
              <a:t>Negative = not object</a:t>
            </a:r>
          </a:p>
          <a:p>
            <a:endParaRPr lang="en-US" sz="2100" dirty="0"/>
          </a:p>
        </p:txBody>
      </p:sp>
      <p:pic>
        <p:nvPicPr>
          <p:cNvPr id="9" name="Picture 8" descr="http://www.engr.uconn.edu/~cmli/DRLSE/twocells_LS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452" y="1934083"/>
            <a:ext cx="2267486" cy="17006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engr.uconn.edu/~cmli/DRLSE/twocells_contou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2478" y="3092781"/>
            <a:ext cx="1757302" cy="138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8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7" name="Content Placeholder 6"/>
          <p:cNvPicPr>
            <a:picLocks noGrp="1" noChangeAspect="1"/>
          </p:cNvPicPr>
          <p:nvPr>
            <p:ph sz="half" idx="4294967295"/>
          </p:nvPr>
        </p:nvPicPr>
        <p:blipFill>
          <a:blip r:embed="rId2"/>
          <a:stretch>
            <a:fillRect/>
          </a:stretch>
        </p:blipFill>
        <p:spPr>
          <a:xfrm>
            <a:off x="5864225" y="536575"/>
            <a:ext cx="3279775" cy="4587875"/>
          </a:xfrm>
          <a:prstGeom prst="rect">
            <a:avLst/>
          </a:prstGeom>
        </p:spPr>
      </p:pic>
      <p:pic>
        <p:nvPicPr>
          <p:cNvPr id="5" name="Content Placeholder 4" descr="https://encrypted-tbn3.gstatic.com/images?q=tbn:ANd9GcRnCEHY4yJWjL2kw9KVbiagkEBSOTwCNIAbN4ywUH2jZ7zJGfaC"/>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72441" y="2417053"/>
            <a:ext cx="4587634" cy="990941"/>
          </a:xfrm>
          <a:prstGeom prst="rect">
            <a:avLst/>
          </a:prstGeom>
          <a:noFill/>
          <a:ln>
            <a:noFill/>
          </a:ln>
        </p:spPr>
      </p:pic>
    </p:spTree>
    <p:extLst>
      <p:ext uri="{BB962C8B-B14F-4D97-AF65-F5344CB8AC3E}">
        <p14:creationId xmlns:p14="http://schemas.microsoft.com/office/powerpoint/2010/main" val="1510924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7" name="Content Placeholder 6"/>
          <p:cNvPicPr>
            <a:picLocks noGrp="1" noChangeAspect="1"/>
          </p:cNvPicPr>
          <p:nvPr>
            <p:ph sz="half" idx="4294967295"/>
          </p:nvPr>
        </p:nvPicPr>
        <p:blipFill>
          <a:blip r:embed="rId2"/>
          <a:stretch>
            <a:fillRect/>
          </a:stretch>
        </p:blipFill>
        <p:spPr>
          <a:xfrm>
            <a:off x="5864225" y="536575"/>
            <a:ext cx="3279775" cy="4587875"/>
          </a:xfrm>
          <a:prstGeom prst="rect">
            <a:avLst/>
          </a:prstGeom>
        </p:spPr>
      </p:pic>
      <p:pic>
        <p:nvPicPr>
          <p:cNvPr id="5" name="Content Placeholder 4" descr="https://encrypted-tbn3.gstatic.com/images?q=tbn:ANd9GcRnCEHY4yJWjL2kw9KVbiagkEBSOTwCNIAbN4ywUH2jZ7zJGfaC"/>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72441" y="2417053"/>
            <a:ext cx="4587634" cy="990941"/>
          </a:xfrm>
          <a:prstGeom prst="rect">
            <a:avLst/>
          </a:prstGeom>
          <a:noFill/>
          <a:ln>
            <a:noFill/>
          </a:ln>
        </p:spPr>
      </p:pic>
      <p:sp>
        <p:nvSpPr>
          <p:cNvPr id="4" name="Rectangle 3"/>
          <p:cNvSpPr/>
          <p:nvPr/>
        </p:nvSpPr>
        <p:spPr>
          <a:xfrm>
            <a:off x="5731136" y="2829480"/>
            <a:ext cx="3412864" cy="1645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506029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5" name="Content Placeholder 4"/>
          <p:cNvPicPr>
            <a:picLocks noGrp="1" noChangeAspect="1"/>
          </p:cNvPicPr>
          <p:nvPr>
            <p:ph sz="half" idx="4294967295"/>
          </p:nvPr>
        </p:nvPicPr>
        <p:blipFill>
          <a:blip r:embed="rId2"/>
          <a:stretch>
            <a:fillRect/>
          </a:stretch>
        </p:blipFill>
        <p:spPr>
          <a:xfrm>
            <a:off x="5654675" y="536575"/>
            <a:ext cx="3489325" cy="4489450"/>
          </a:xfrm>
          <a:prstGeom prst="rect">
            <a:avLst/>
          </a:prstGeom>
        </p:spPr>
      </p:pic>
      <p:pic>
        <p:nvPicPr>
          <p:cNvPr id="10" name="Picture 9"/>
          <p:cNvPicPr>
            <a:picLocks noChangeAspect="1"/>
          </p:cNvPicPr>
          <p:nvPr/>
        </p:nvPicPr>
        <p:blipFill>
          <a:blip r:embed="rId3"/>
          <a:stretch>
            <a:fillRect/>
          </a:stretch>
        </p:blipFill>
        <p:spPr>
          <a:xfrm>
            <a:off x="1289732" y="2409112"/>
            <a:ext cx="2901269" cy="1104094"/>
          </a:xfrm>
          <a:prstGeom prst="rect">
            <a:avLst/>
          </a:prstGeom>
        </p:spPr>
      </p:pic>
      <p:pic>
        <p:nvPicPr>
          <p:cNvPr id="11" name="Picture 10"/>
          <p:cNvPicPr>
            <a:picLocks noChangeAspect="1"/>
          </p:cNvPicPr>
          <p:nvPr/>
        </p:nvPicPr>
        <p:blipFill>
          <a:blip r:embed="rId4"/>
          <a:stretch>
            <a:fillRect/>
          </a:stretch>
        </p:blipFill>
        <p:spPr>
          <a:xfrm>
            <a:off x="1289733" y="3713503"/>
            <a:ext cx="2901268" cy="555457"/>
          </a:xfrm>
          <a:prstGeom prst="rect">
            <a:avLst/>
          </a:prstGeom>
        </p:spPr>
      </p:pic>
      <p:pic>
        <p:nvPicPr>
          <p:cNvPr id="12" name="Picture 11"/>
          <p:cNvPicPr>
            <a:picLocks noChangeAspect="1"/>
          </p:cNvPicPr>
          <p:nvPr/>
        </p:nvPicPr>
        <p:blipFill>
          <a:blip r:embed="rId5"/>
          <a:stretch>
            <a:fillRect/>
          </a:stretch>
        </p:blipFill>
        <p:spPr>
          <a:xfrm>
            <a:off x="1289734" y="4460985"/>
            <a:ext cx="2901269" cy="532519"/>
          </a:xfrm>
          <a:prstGeom prst="rect">
            <a:avLst/>
          </a:prstGeom>
        </p:spPr>
      </p:pic>
    </p:spTree>
    <p:extLst>
      <p:ext uri="{BB962C8B-B14F-4D97-AF65-F5344CB8AC3E}">
        <p14:creationId xmlns:p14="http://schemas.microsoft.com/office/powerpoint/2010/main" val="2191908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5" name="Content Placeholder 4"/>
          <p:cNvPicPr>
            <a:picLocks noGrp="1" noChangeAspect="1"/>
          </p:cNvPicPr>
          <p:nvPr>
            <p:ph sz="half" idx="4294967295"/>
          </p:nvPr>
        </p:nvPicPr>
        <p:blipFill>
          <a:blip r:embed="rId2"/>
          <a:stretch>
            <a:fillRect/>
          </a:stretch>
        </p:blipFill>
        <p:spPr>
          <a:xfrm>
            <a:off x="5654675" y="536575"/>
            <a:ext cx="3489325" cy="4489450"/>
          </a:xfrm>
          <a:prstGeom prst="rect">
            <a:avLst/>
          </a:prstGeom>
        </p:spPr>
      </p:pic>
      <p:pic>
        <p:nvPicPr>
          <p:cNvPr id="10" name="Picture 9"/>
          <p:cNvPicPr>
            <a:picLocks noChangeAspect="1"/>
          </p:cNvPicPr>
          <p:nvPr/>
        </p:nvPicPr>
        <p:blipFill>
          <a:blip r:embed="rId3"/>
          <a:stretch>
            <a:fillRect/>
          </a:stretch>
        </p:blipFill>
        <p:spPr>
          <a:xfrm>
            <a:off x="1289732" y="2409112"/>
            <a:ext cx="2901269" cy="1104094"/>
          </a:xfrm>
          <a:prstGeom prst="rect">
            <a:avLst/>
          </a:prstGeom>
        </p:spPr>
      </p:pic>
      <p:pic>
        <p:nvPicPr>
          <p:cNvPr id="11" name="Picture 10"/>
          <p:cNvPicPr>
            <a:picLocks noChangeAspect="1"/>
          </p:cNvPicPr>
          <p:nvPr/>
        </p:nvPicPr>
        <p:blipFill>
          <a:blip r:embed="rId4"/>
          <a:stretch>
            <a:fillRect/>
          </a:stretch>
        </p:blipFill>
        <p:spPr>
          <a:xfrm>
            <a:off x="1289733" y="3713503"/>
            <a:ext cx="2901268" cy="555457"/>
          </a:xfrm>
          <a:prstGeom prst="rect">
            <a:avLst/>
          </a:prstGeom>
        </p:spPr>
      </p:pic>
      <p:pic>
        <p:nvPicPr>
          <p:cNvPr id="12" name="Picture 11"/>
          <p:cNvPicPr>
            <a:picLocks noChangeAspect="1"/>
          </p:cNvPicPr>
          <p:nvPr/>
        </p:nvPicPr>
        <p:blipFill>
          <a:blip r:embed="rId5"/>
          <a:stretch>
            <a:fillRect/>
          </a:stretch>
        </p:blipFill>
        <p:spPr>
          <a:xfrm>
            <a:off x="1289734" y="4460985"/>
            <a:ext cx="2901269" cy="532519"/>
          </a:xfrm>
          <a:prstGeom prst="rect">
            <a:avLst/>
          </a:prstGeom>
        </p:spPr>
      </p:pic>
      <p:sp>
        <p:nvSpPr>
          <p:cNvPr id="8" name="Rectangle 7"/>
          <p:cNvSpPr/>
          <p:nvPr/>
        </p:nvSpPr>
        <p:spPr>
          <a:xfrm>
            <a:off x="5795889" y="3281808"/>
            <a:ext cx="3380591" cy="15248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2643349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Transfers</a:t>
            </a:r>
          </a:p>
        </p:txBody>
      </p:sp>
      <p:sp>
        <p:nvSpPr>
          <p:cNvPr id="3" name="Content Placeholder 2"/>
          <p:cNvSpPr>
            <a:spLocks noGrp="1"/>
          </p:cNvSpPr>
          <p:nvPr>
            <p:ph type="body" idx="1"/>
          </p:nvPr>
        </p:nvSpPr>
        <p:spPr/>
        <p:txBody>
          <a:bodyPr>
            <a:normAutofit/>
          </a:bodyPr>
          <a:lstStyle/>
          <a:p>
            <a:r>
              <a:rPr lang="en-US" sz="2400" dirty="0"/>
              <a:t>Remember</a:t>
            </a:r>
          </a:p>
          <a:p>
            <a:pPr lvl="1"/>
            <a:r>
              <a:rPr lang="en-US" sz="2100" dirty="0"/>
              <a:t>When deciding whether to run on the GPU or on the CPU, we should consider the kernel execution time and the time it takes to copy data back and forth.</a:t>
            </a:r>
          </a:p>
          <a:p>
            <a:pPr lvl="1"/>
            <a:r>
              <a:rPr lang="en-US" sz="2100" dirty="0"/>
              <a:t>We need to consider the cost of moving data across the PCI-e bus.</a:t>
            </a:r>
          </a:p>
        </p:txBody>
      </p:sp>
    </p:spTree>
    <p:extLst>
      <p:ext uri="{BB962C8B-B14F-4D97-AF65-F5344CB8AC3E}">
        <p14:creationId xmlns:p14="http://schemas.microsoft.com/office/powerpoint/2010/main" val="3219677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Recursive Example</a:t>
            </a:r>
          </a:p>
        </p:txBody>
      </p:sp>
      <p:sp>
        <p:nvSpPr>
          <p:cNvPr id="3" name="Content Placeholder 2"/>
          <p:cNvSpPr>
            <a:spLocks noGrp="1"/>
          </p:cNvSpPr>
          <p:nvPr>
            <p:ph type="body" idx="1"/>
          </p:nvPr>
        </p:nvSpPr>
        <p:spPr/>
        <p:txBody>
          <a:bodyPr>
            <a:normAutofit/>
          </a:bodyPr>
          <a:lstStyle/>
          <a:p>
            <a:r>
              <a:rPr lang="en-US" sz="2700" dirty="0"/>
              <a:t>To understand recursive usage</a:t>
            </a:r>
          </a:p>
          <a:p>
            <a:pPr lvl="1"/>
            <a:r>
              <a:rPr lang="en-US" sz="2400" dirty="0"/>
              <a:t>Classic Fibonacci series: 0, 1, 1, 2, 3, 5</a:t>
            </a:r>
            <a:r>
              <a:rPr lang="mr-IN" sz="2400" dirty="0"/>
              <a:t>…</a:t>
            </a:r>
            <a:endParaRPr lang="en-US" sz="2400" dirty="0"/>
          </a:p>
          <a:p>
            <a:pPr lvl="2"/>
            <a:r>
              <a:rPr lang="en-US" sz="2100" dirty="0"/>
              <a:t>CPU Recursive</a:t>
            </a:r>
          </a:p>
          <a:p>
            <a:pPr lvl="2"/>
            <a:r>
              <a:rPr lang="en-US" sz="2100" dirty="0"/>
              <a:t>GPU non recursive </a:t>
            </a:r>
            <a:r>
              <a:rPr lang="en-US" sz="2100" dirty="0" err="1"/>
              <a:t>nonDP</a:t>
            </a:r>
            <a:endParaRPr lang="en-US" sz="2100" dirty="0"/>
          </a:p>
          <a:p>
            <a:pPr lvl="2"/>
            <a:r>
              <a:rPr lang="en-US" sz="2100" dirty="0"/>
              <a:t>GPU recursive DP</a:t>
            </a:r>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60</a:t>
            </a:fld>
            <a:endParaRPr lang="en-US" sz="2700" kern="1200">
              <a:solidFill>
                <a:srgbClr val="46464A">
                  <a:lumMod val="60000"/>
                  <a:lumOff val="40000"/>
                </a:srgbClr>
              </a:solidFill>
              <a:latin typeface="Century Schoolbook" panose="02040604050505020304"/>
              <a:ea typeface="+mn-ea"/>
              <a:cs typeface="+mn-cs"/>
            </a:endParaRPr>
          </a:p>
        </p:txBody>
      </p:sp>
    </p:spTree>
    <p:extLst>
      <p:ext uri="{BB962C8B-B14F-4D97-AF65-F5344CB8AC3E}">
        <p14:creationId xmlns:p14="http://schemas.microsoft.com/office/powerpoint/2010/main" val="1871428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a:t>
            </a:r>
            <a:r>
              <a:rPr lang="mr-IN" dirty="0"/>
              <a:t>–</a:t>
            </a:r>
            <a:r>
              <a:rPr lang="en-US" dirty="0"/>
              <a:t> CPU Recursion </a:t>
            </a:r>
          </a:p>
        </p:txBody>
      </p:sp>
      <p:sp>
        <p:nvSpPr>
          <p:cNvPr id="3" name="Text Placeholder 2">
            <a:extLst>
              <a:ext uri="{FF2B5EF4-FFF2-40B4-BE49-F238E27FC236}">
                <a16:creationId xmlns:a16="http://schemas.microsoft.com/office/drawing/2014/main" id="{93CA1291-CBC1-4FB3-8B54-A716C75D0186}"/>
              </a:ext>
            </a:extLst>
          </p:cNvPr>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61</a:t>
            </a:fld>
            <a:endParaRPr lang="en-US" sz="2700" kern="1200">
              <a:solidFill>
                <a:srgbClr val="46464A">
                  <a:lumMod val="60000"/>
                  <a:lumOff val="40000"/>
                </a:srgbClr>
              </a:solidFill>
              <a:latin typeface="Century Schoolbook" panose="02040604050505020304"/>
              <a:ea typeface="+mn-ea"/>
              <a:cs typeface="+mn-cs"/>
            </a:endParaRPr>
          </a:p>
        </p:txBody>
      </p:sp>
      <p:sp>
        <p:nvSpPr>
          <p:cNvPr id="6" name="TextBox 5"/>
          <p:cNvSpPr txBox="1"/>
          <p:nvPr/>
        </p:nvSpPr>
        <p:spPr>
          <a:xfrm>
            <a:off x="2983181" y="2137729"/>
            <a:ext cx="2834388" cy="1754326"/>
          </a:xfrm>
          <a:prstGeom prst="rect">
            <a:avLst/>
          </a:prstGeom>
          <a:solidFill>
            <a:schemeClr val="bg1"/>
          </a:solidFill>
        </p:spPr>
        <p:txBody>
          <a:bodyPr wrap="square" rtlCol="0">
            <a:spAutoFit/>
          </a:bodyPr>
          <a:lstStyle/>
          <a:p>
            <a:pPr defTabSz="342900">
              <a:buClrTx/>
              <a:defRPr/>
            </a:pPr>
            <a:r>
              <a:rPr lang="en-US" sz="1350" kern="1200" dirty="0" err="1">
                <a:solidFill>
                  <a:srgbClr val="AA0D91"/>
                </a:solidFill>
                <a:latin typeface="Menlo-Regular"/>
                <a:ea typeface="+mn-ea"/>
                <a:cs typeface="+mn-cs"/>
              </a:rPr>
              <a:t>int</a:t>
            </a:r>
            <a:r>
              <a:rPr lang="en-US" sz="1350" kern="1200" dirty="0">
                <a:latin typeface="Menlo-Regular"/>
                <a:ea typeface="+mn-ea"/>
                <a:cs typeface="+mn-cs"/>
              </a:rPr>
              <a:t> fib(</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n){</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if</a:t>
            </a:r>
            <a:r>
              <a:rPr lang="mr-IN" sz="1350" kern="1200" dirty="0">
                <a:latin typeface="Menlo-Regular"/>
                <a:ea typeface="+mn-ea"/>
              </a:rPr>
              <a:t> (n == </a:t>
            </a:r>
            <a:r>
              <a:rPr lang="mr-IN" sz="1350" kern="1200" dirty="0">
                <a:solidFill>
                  <a:srgbClr val="1C00CF"/>
                </a:solidFill>
                <a:latin typeface="Menlo-Regular"/>
                <a:ea typeface="+mn-ea"/>
              </a:rPr>
              <a:t>0</a:t>
            </a:r>
            <a:r>
              <a:rPr lang="en-US" sz="1350" kern="1200" dirty="0">
                <a:solidFill>
                  <a:srgbClr val="1C00CF"/>
                </a:solidFill>
                <a:latin typeface="Menlo-Regular"/>
                <a:ea typeface="+mn-ea"/>
                <a:cs typeface="+mn-cs"/>
              </a:rPr>
              <a:t> || </a:t>
            </a:r>
            <a:r>
              <a:rPr lang="mr-IN" sz="1350" kern="1200" dirty="0">
                <a:latin typeface="Menlo-Regular"/>
                <a:ea typeface="+mn-ea"/>
              </a:rPr>
              <a:t>n == </a:t>
            </a:r>
            <a:r>
              <a:rPr lang="mr-IN" sz="1350" kern="1200" dirty="0">
                <a:solidFill>
                  <a:srgbClr val="1C00CF"/>
                </a:solidFill>
                <a:latin typeface="Menlo-Regular"/>
                <a:ea typeface="+mn-ea"/>
              </a:rPr>
              <a:t>1 </a:t>
            </a:r>
            <a:r>
              <a:rPr lang="en-US" sz="1350" kern="1200" dirty="0">
                <a:solidFill>
                  <a:srgbClr val="1C00CF"/>
                </a:solidFill>
                <a:latin typeface="Menlo-Regular"/>
                <a:ea typeface="+mn-ea"/>
                <a:cs typeface="+mn-cs"/>
              </a:rPr>
              <a:t>)</a:t>
            </a:r>
            <a:r>
              <a:rPr lang="mr-IN" sz="1350" kern="1200" dirty="0">
                <a:latin typeface="Menlo-Regular"/>
                <a:ea typeface="+mn-ea"/>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return</a:t>
            </a:r>
            <a:r>
              <a:rPr lang="mr-IN" sz="1350" kern="1200" dirty="0">
                <a:latin typeface="Menlo-Regular"/>
                <a:ea typeface="+mn-ea"/>
              </a:rPr>
              <a:t> </a:t>
            </a:r>
            <a:r>
              <a:rPr lang="en-US" sz="1350" kern="1200" dirty="0">
                <a:solidFill>
                  <a:srgbClr val="1C00CF"/>
                </a:solidFill>
                <a:latin typeface="Menlo-Regular"/>
                <a:ea typeface="+mn-ea"/>
                <a:cs typeface="+mn-cs"/>
              </a:rPr>
              <a:t>n</a:t>
            </a:r>
            <a:r>
              <a:rPr lang="mr-IN" sz="1350" kern="1200" dirty="0">
                <a:latin typeface="Menlo-Regular"/>
                <a:ea typeface="+mn-ea"/>
              </a:rPr>
              <a:t>;</a:t>
            </a:r>
          </a:p>
          <a:p>
            <a:pPr defTabSz="342900">
              <a:buClrTx/>
              <a:defRPr/>
            </a:pPr>
            <a:r>
              <a:rPr lang="mr-IN" sz="1350" kern="1200" dirty="0">
                <a:latin typeface="Menlo-Regular"/>
                <a:ea typeface="+mn-ea"/>
              </a:rPr>
              <a:t>    }</a:t>
            </a:r>
            <a:endParaRPr lang="en-US" sz="1350" kern="1200" dirty="0">
              <a:latin typeface="Menlo-Regular"/>
              <a:ea typeface="+mn-ea"/>
              <a:cs typeface="+mn-cs"/>
            </a:endParaRP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else</a:t>
            </a:r>
            <a:r>
              <a:rPr lang="mr-IN" sz="1350" kern="1200" dirty="0">
                <a:latin typeface="Menlo-Regular"/>
                <a:ea typeface="+mn-ea"/>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return</a:t>
            </a:r>
            <a:r>
              <a:rPr lang="mr-IN" sz="1350" kern="1200" dirty="0">
                <a:latin typeface="Menlo-Regular"/>
                <a:ea typeface="+mn-ea"/>
              </a:rPr>
              <a:t> fib(n-</a:t>
            </a:r>
            <a:r>
              <a:rPr lang="mr-IN" sz="1350" kern="1200" dirty="0">
                <a:solidFill>
                  <a:srgbClr val="1C00CF"/>
                </a:solidFill>
                <a:latin typeface="Menlo-Regular"/>
                <a:ea typeface="+mn-ea"/>
              </a:rPr>
              <a:t>1</a:t>
            </a:r>
            <a:r>
              <a:rPr lang="mr-IN" sz="1350" kern="1200" dirty="0">
                <a:latin typeface="Menlo-Regular"/>
                <a:ea typeface="+mn-ea"/>
              </a:rPr>
              <a:t>) + fib(n-</a:t>
            </a:r>
            <a:r>
              <a:rPr lang="mr-IN" sz="1350" kern="1200" dirty="0">
                <a:solidFill>
                  <a:srgbClr val="1C00CF"/>
                </a:solidFill>
                <a:latin typeface="Menlo-Regular"/>
                <a:ea typeface="+mn-ea"/>
              </a:rPr>
              <a:t>2</a:t>
            </a:r>
            <a:r>
              <a:rPr lang="mr-IN" sz="1350" kern="1200" dirty="0">
                <a:latin typeface="Menlo-Regular"/>
                <a:ea typeface="+mn-ea"/>
              </a:rPr>
              <a:t>);</a:t>
            </a:r>
          </a:p>
          <a:p>
            <a:pPr defTabSz="342900">
              <a:buClrTx/>
              <a:defRPr/>
            </a:pPr>
            <a:r>
              <a:rPr lang="mr-IN" sz="1350" kern="1200" dirty="0">
                <a:latin typeface="Menlo-Regular"/>
                <a:ea typeface="+mn-ea"/>
              </a:rPr>
              <a:t>    }</a:t>
            </a:r>
          </a:p>
          <a:p>
            <a:pPr defTabSz="342900">
              <a:buClrTx/>
              <a:defRPr/>
            </a:pPr>
            <a:r>
              <a:rPr lang="mr-IN" sz="1350" kern="1200" dirty="0">
                <a:latin typeface="Menlo-Regular"/>
                <a:ea typeface="+mn-ea"/>
              </a:rPr>
              <a:t>}</a:t>
            </a:r>
            <a:endParaRPr lang="en-US" sz="1350" kern="1200" dirty="0">
              <a:latin typeface="Century Schoolbook" panose="02040604050505020304"/>
              <a:ea typeface="+mn-ea"/>
              <a:cs typeface="+mn-cs"/>
            </a:endParaRPr>
          </a:p>
        </p:txBody>
      </p:sp>
    </p:spTree>
    <p:extLst>
      <p:ext uri="{BB962C8B-B14F-4D97-AF65-F5344CB8AC3E}">
        <p14:creationId xmlns:p14="http://schemas.microsoft.com/office/powerpoint/2010/main" val="3373991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a:t>
            </a:r>
            <a:r>
              <a:rPr lang="mr-IN" dirty="0"/>
              <a:t>–</a:t>
            </a:r>
            <a:r>
              <a:rPr lang="en-US" dirty="0"/>
              <a:t> GPU Basic Kernel</a:t>
            </a:r>
          </a:p>
        </p:txBody>
      </p:sp>
      <p:sp>
        <p:nvSpPr>
          <p:cNvPr id="3" name="Text Placeholder 2">
            <a:extLst>
              <a:ext uri="{FF2B5EF4-FFF2-40B4-BE49-F238E27FC236}">
                <a16:creationId xmlns:a16="http://schemas.microsoft.com/office/drawing/2014/main" id="{028E5328-CD65-4D14-A9DF-15D3B306966B}"/>
              </a:ext>
            </a:extLst>
          </p:cNvPr>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62</a:t>
            </a:fld>
            <a:endParaRPr lang="en-US" sz="2700" kern="1200">
              <a:solidFill>
                <a:srgbClr val="46464A">
                  <a:lumMod val="60000"/>
                  <a:lumOff val="40000"/>
                </a:srgbClr>
              </a:solidFill>
              <a:latin typeface="Century Schoolbook" panose="02040604050505020304"/>
              <a:ea typeface="+mn-ea"/>
              <a:cs typeface="+mn-cs"/>
            </a:endParaRPr>
          </a:p>
        </p:txBody>
      </p:sp>
      <p:sp>
        <p:nvSpPr>
          <p:cNvPr id="5" name="TextBox 4"/>
          <p:cNvSpPr txBox="1"/>
          <p:nvPr/>
        </p:nvSpPr>
        <p:spPr>
          <a:xfrm>
            <a:off x="1906305" y="1563901"/>
            <a:ext cx="6156379" cy="2585323"/>
          </a:xfrm>
          <a:prstGeom prst="rect">
            <a:avLst/>
          </a:prstGeom>
          <a:solidFill>
            <a:srgbClr val="FFFFFF"/>
          </a:solidFill>
        </p:spPr>
        <p:txBody>
          <a:bodyPr wrap="square" rtlCol="0">
            <a:spAutoFit/>
          </a:bodyPr>
          <a:lstStyle/>
          <a:p>
            <a:pPr defTabSz="342900">
              <a:buClrTx/>
              <a:defRPr/>
            </a:pPr>
            <a:r>
              <a:rPr lang="en-US" sz="1350" kern="1200" dirty="0">
                <a:latin typeface="Menlo-Regular"/>
                <a:ea typeface="+mn-ea"/>
                <a:cs typeface="+mn-cs"/>
              </a:rPr>
              <a:t>__global__ </a:t>
            </a:r>
            <a:r>
              <a:rPr lang="en-US" sz="1350" kern="1200" dirty="0">
                <a:solidFill>
                  <a:srgbClr val="AA0D91"/>
                </a:solidFill>
                <a:latin typeface="Menlo-Regular"/>
                <a:ea typeface="+mn-ea"/>
                <a:cs typeface="+mn-cs"/>
              </a:rPr>
              <a:t>void</a:t>
            </a:r>
            <a:r>
              <a:rPr lang="en-US" sz="1350" kern="1200" dirty="0">
                <a:latin typeface="Menlo-Regular"/>
                <a:ea typeface="+mn-ea"/>
                <a:cs typeface="+mn-cs"/>
              </a:rPr>
              <a:t> </a:t>
            </a:r>
            <a:r>
              <a:rPr lang="en-US" sz="1350" kern="1200" dirty="0" err="1">
                <a:latin typeface="Menlo-Regular"/>
                <a:ea typeface="+mn-ea"/>
                <a:cs typeface="+mn-cs"/>
              </a:rPr>
              <a:t>fib_kernel_plain</a:t>
            </a:r>
            <a:r>
              <a:rPr lang="en-US" sz="1350" kern="1200" dirty="0">
                <a:latin typeface="Menlo-Regular"/>
                <a:ea typeface="+mn-ea"/>
                <a:cs typeface="+mn-cs"/>
              </a:rPr>
              <a:t>(</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n, </a:t>
            </a:r>
            <a:r>
              <a:rPr lang="en-US" sz="1350" kern="1200" dirty="0">
                <a:solidFill>
                  <a:srgbClr val="AA0D91"/>
                </a:solidFill>
                <a:latin typeface="Menlo-Regular"/>
                <a:ea typeface="+mn-ea"/>
                <a:cs typeface="+mn-cs"/>
              </a:rPr>
              <a:t>long</a:t>
            </a:r>
            <a:r>
              <a:rPr lang="en-US" sz="1350" kern="1200" dirty="0">
                <a:latin typeface="Menlo-Regular"/>
                <a:ea typeface="+mn-ea"/>
                <a:cs typeface="+mn-cs"/>
              </a:rPr>
              <a:t> </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a:t>
            </a:r>
            <a:r>
              <a:rPr lang="en-US" sz="1350" kern="1200" dirty="0" err="1">
                <a:latin typeface="Menlo-Regular"/>
                <a:ea typeface="+mn-ea"/>
                <a:cs typeface="+mn-cs"/>
              </a:rPr>
              <a:t>vFib</a:t>
            </a:r>
            <a:r>
              <a:rPr lang="en-US" sz="1350" kern="1200" dirty="0">
                <a:latin typeface="Menlo-Regular"/>
                <a:ea typeface="+mn-ea"/>
                <a:cs typeface="+mn-cs"/>
              </a:rPr>
              <a:t>){</a:t>
            </a:r>
          </a:p>
          <a:p>
            <a:pPr defTabSz="342900">
              <a:buClrTx/>
              <a:defRPr/>
            </a:pPr>
            <a:r>
              <a:rPr lang="en-US" sz="1350" kern="1200" dirty="0">
                <a:latin typeface="Menlo-Regular"/>
                <a:ea typeface="+mn-ea"/>
                <a:cs typeface="+mn-cs"/>
              </a:rPr>
              <a:t>    </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a:t>
            </a:r>
            <a:r>
              <a:rPr lang="en-US" sz="1350" kern="1200" dirty="0" err="1">
                <a:latin typeface="Menlo-Regular"/>
                <a:ea typeface="+mn-ea"/>
                <a:cs typeface="+mn-cs"/>
              </a:rPr>
              <a:t>tid</a:t>
            </a:r>
            <a:r>
              <a:rPr lang="en-US" sz="1350" kern="1200" dirty="0">
                <a:latin typeface="Menlo-Regular"/>
                <a:ea typeface="+mn-ea"/>
                <a:cs typeface="+mn-cs"/>
              </a:rPr>
              <a:t> = </a:t>
            </a:r>
            <a:r>
              <a:rPr lang="en-US" sz="1350" kern="1200" dirty="0" err="1">
                <a:latin typeface="Menlo-Regular"/>
                <a:ea typeface="+mn-ea"/>
                <a:cs typeface="+mn-cs"/>
              </a:rPr>
              <a:t>threadIdx.x</a:t>
            </a:r>
            <a:r>
              <a:rPr lang="en-US" sz="1350" kern="1200" dirty="0">
                <a:latin typeface="Menlo-Regular"/>
                <a:ea typeface="+mn-ea"/>
                <a:cs typeface="+mn-cs"/>
              </a:rPr>
              <a:t> + </a:t>
            </a:r>
            <a:r>
              <a:rPr lang="en-US" sz="1350" kern="1200" dirty="0" err="1">
                <a:latin typeface="Menlo-Regular"/>
                <a:ea typeface="+mn-ea"/>
                <a:cs typeface="+mn-cs"/>
              </a:rPr>
              <a:t>blockDim.x</a:t>
            </a:r>
            <a:r>
              <a:rPr lang="en-US" sz="1350" kern="1200" dirty="0">
                <a:latin typeface="Menlo-Regular"/>
                <a:ea typeface="+mn-ea"/>
                <a:cs typeface="+mn-cs"/>
              </a:rPr>
              <a:t> * </a:t>
            </a:r>
            <a:r>
              <a:rPr lang="en-US" sz="1350" kern="1200" dirty="0" err="1">
                <a:latin typeface="Menlo-Regular"/>
                <a:ea typeface="+mn-ea"/>
                <a:cs typeface="+mn-cs"/>
              </a:rPr>
              <a:t>blockIdx.x</a:t>
            </a:r>
            <a:r>
              <a:rPr lang="en-US" sz="1350" kern="1200" dirty="0">
                <a:latin typeface="Menlo-Regular"/>
                <a:ea typeface="+mn-ea"/>
                <a:cs typeface="+mn-cs"/>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if</a:t>
            </a:r>
            <a:r>
              <a:rPr lang="mr-IN" sz="1350" kern="1200" dirty="0">
                <a:latin typeface="Menlo-Regular"/>
                <a:ea typeface="+mn-ea"/>
              </a:rPr>
              <a:t> (tid &gt; n/</a:t>
            </a:r>
            <a:r>
              <a:rPr lang="mr-IN" sz="1350" kern="1200" dirty="0">
                <a:solidFill>
                  <a:srgbClr val="1C00CF"/>
                </a:solidFill>
                <a:latin typeface="Menlo-Regular"/>
                <a:ea typeface="+mn-ea"/>
              </a:rPr>
              <a:t>32</a:t>
            </a:r>
            <a:r>
              <a:rPr lang="mr-IN" sz="1350" kern="1200" dirty="0">
                <a:latin typeface="Menlo-Regular"/>
                <a:ea typeface="+mn-ea"/>
              </a:rPr>
              <a:t>)</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solidFill>
                  <a:srgbClr val="AA0D91"/>
                </a:solidFill>
                <a:latin typeface="Menlo-Regular"/>
                <a:ea typeface="+mn-ea"/>
              </a:rPr>
              <a:t>return</a:t>
            </a:r>
            <a:r>
              <a:rPr lang="mr-IN" sz="1350" kern="1200" dirty="0">
                <a:latin typeface="Menlo-Regular"/>
                <a:ea typeface="+mn-ea"/>
              </a:rPr>
              <a:t>;</a:t>
            </a:r>
          </a:p>
          <a:p>
            <a:pPr defTabSz="342900">
              <a:buClrTx/>
              <a:defRPr/>
            </a:pPr>
            <a:endParaRPr lang="mr-IN" sz="1350" kern="1200" dirty="0">
              <a:latin typeface="Menlo-Regular"/>
              <a:ea typeface="+mn-ea"/>
            </a:endParaRP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solidFill>
                  <a:srgbClr val="AA0D91"/>
                </a:solidFill>
                <a:latin typeface="Menlo-Regular"/>
                <a:ea typeface="+mn-ea"/>
              </a:rPr>
              <a:t>if</a:t>
            </a:r>
            <a:r>
              <a:rPr lang="mr-IN" sz="1350" kern="1200" dirty="0">
                <a:latin typeface="Menlo-Regular"/>
                <a:ea typeface="+mn-ea"/>
              </a:rPr>
              <a:t> (n == </a:t>
            </a:r>
            <a:r>
              <a:rPr lang="mr-IN" sz="1350" kern="1200" dirty="0">
                <a:solidFill>
                  <a:srgbClr val="1C00CF"/>
                </a:solidFill>
                <a:latin typeface="Menlo-Regular"/>
                <a:ea typeface="+mn-ea"/>
              </a:rPr>
              <a:t>0</a:t>
            </a:r>
            <a:r>
              <a:rPr lang="mr-IN" sz="1350" kern="1200" dirty="0">
                <a:latin typeface="Menlo-Regular"/>
                <a:ea typeface="+mn-ea"/>
              </a:rPr>
              <a:t> || n == </a:t>
            </a:r>
            <a:r>
              <a:rPr lang="mr-IN" sz="1350" kern="1200" dirty="0">
                <a:solidFill>
                  <a:srgbClr val="1C00CF"/>
                </a:solidFill>
                <a:latin typeface="Menlo-Regular"/>
                <a:ea typeface="+mn-ea"/>
              </a:rPr>
              <a:t>1</a:t>
            </a:r>
            <a:r>
              <a:rPr lang="mr-IN" sz="1350" kern="1200" dirty="0">
                <a:latin typeface="Menlo-Regular"/>
                <a:ea typeface="+mn-ea"/>
              </a:rPr>
              <a:t>){</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solidFill>
                  <a:srgbClr val="AA0D91"/>
                </a:solidFill>
                <a:latin typeface="Menlo-Regular"/>
                <a:ea typeface="+mn-ea"/>
              </a:rPr>
              <a:t>return</a:t>
            </a:r>
            <a:r>
              <a:rPr lang="mr-IN" sz="1350" kern="1200" dirty="0">
                <a:latin typeface="Menlo-Regular"/>
                <a:ea typeface="+mn-ea"/>
              </a:rPr>
              <a:t>;</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latin typeface="Menlo-Regular"/>
                <a:ea typeface="+mn-ea"/>
              </a:rPr>
              <a:t>}</a:t>
            </a:r>
          </a:p>
          <a:p>
            <a:pPr defTabSz="342900">
              <a:buClrTx/>
              <a:defRPr/>
            </a:pPr>
            <a:r>
              <a:rPr lang="en-US" sz="1350" kern="1200" dirty="0">
                <a:solidFill>
                  <a:srgbClr val="AA0D91"/>
                </a:solidFill>
                <a:latin typeface="Menlo-Regular"/>
                <a:ea typeface="+mn-ea"/>
                <a:cs typeface="+mn-cs"/>
              </a:rPr>
              <a:t>	</a:t>
            </a:r>
            <a:r>
              <a:rPr lang="mr-IN" sz="1350" kern="1200" dirty="0">
                <a:solidFill>
                  <a:srgbClr val="AA0D91"/>
                </a:solidFill>
                <a:latin typeface="Menlo-Regular"/>
                <a:ea typeface="+mn-ea"/>
              </a:rPr>
              <a:t>for</a:t>
            </a:r>
            <a:r>
              <a:rPr lang="mr-IN" sz="1350" kern="1200" dirty="0">
                <a:latin typeface="Menlo-Regular"/>
                <a:ea typeface="+mn-ea"/>
              </a:rPr>
              <a:t>(</a:t>
            </a:r>
            <a:r>
              <a:rPr lang="mr-IN" sz="1350" kern="1200" dirty="0">
                <a:solidFill>
                  <a:srgbClr val="AA0D91"/>
                </a:solidFill>
                <a:latin typeface="Menlo-Regular"/>
                <a:ea typeface="+mn-ea"/>
              </a:rPr>
              <a:t>int</a:t>
            </a:r>
            <a:r>
              <a:rPr lang="mr-IN" sz="1350" kern="1200" dirty="0">
                <a:latin typeface="Menlo-Regular"/>
                <a:ea typeface="+mn-ea"/>
              </a:rPr>
              <a:t> i=tid*</a:t>
            </a:r>
            <a:r>
              <a:rPr lang="mr-IN" sz="1350" kern="1200" dirty="0">
                <a:solidFill>
                  <a:srgbClr val="1C00CF"/>
                </a:solidFill>
                <a:latin typeface="Menlo-Regular"/>
                <a:ea typeface="+mn-ea"/>
              </a:rPr>
              <a:t>32</a:t>
            </a:r>
            <a:r>
              <a:rPr lang="mr-IN" sz="1350" kern="1200" dirty="0">
                <a:latin typeface="Menlo-Regular"/>
                <a:ea typeface="+mn-ea"/>
              </a:rPr>
              <a:t> + </a:t>
            </a:r>
            <a:r>
              <a:rPr lang="mr-IN" sz="1350" kern="1200" dirty="0">
                <a:solidFill>
                  <a:srgbClr val="1C00CF"/>
                </a:solidFill>
                <a:latin typeface="Menlo-Regular"/>
                <a:ea typeface="+mn-ea"/>
              </a:rPr>
              <a:t>2</a:t>
            </a:r>
            <a:r>
              <a:rPr lang="mr-IN" sz="1350" kern="1200" dirty="0">
                <a:latin typeface="Menlo-Regular"/>
                <a:ea typeface="+mn-ea"/>
              </a:rPr>
              <a:t>; i &lt;= n &amp;&amp; i &lt; tid*</a:t>
            </a:r>
            <a:r>
              <a:rPr lang="mr-IN" sz="1350" kern="1200" dirty="0">
                <a:solidFill>
                  <a:srgbClr val="1C00CF"/>
                </a:solidFill>
                <a:latin typeface="Menlo-Regular"/>
                <a:ea typeface="+mn-ea"/>
              </a:rPr>
              <a:t>32</a:t>
            </a:r>
            <a:r>
              <a:rPr lang="mr-IN" sz="1350" kern="1200" dirty="0">
                <a:latin typeface="Menlo-Regular"/>
                <a:ea typeface="+mn-ea"/>
              </a:rPr>
              <a:t> + </a:t>
            </a:r>
            <a:r>
              <a:rPr lang="mr-IN" sz="1350" kern="1200" dirty="0">
                <a:solidFill>
                  <a:srgbClr val="1C00CF"/>
                </a:solidFill>
                <a:latin typeface="Menlo-Regular"/>
                <a:ea typeface="+mn-ea"/>
              </a:rPr>
              <a:t>32</a:t>
            </a:r>
            <a:r>
              <a:rPr lang="mr-IN" sz="1350" kern="1200" dirty="0">
                <a:latin typeface="Menlo-Regular"/>
                <a:ea typeface="+mn-ea"/>
              </a:rPr>
              <a:t>; i++){</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latin typeface="Menlo-Regular"/>
                <a:ea typeface="+mn-ea"/>
              </a:rPr>
              <a:t>vFib[i] = vFib[i-</a:t>
            </a:r>
            <a:r>
              <a:rPr lang="mr-IN" sz="1350" kern="1200" dirty="0">
                <a:solidFill>
                  <a:srgbClr val="1C00CF"/>
                </a:solidFill>
                <a:latin typeface="Menlo-Regular"/>
                <a:ea typeface="+mn-ea"/>
              </a:rPr>
              <a:t>1</a:t>
            </a:r>
            <a:r>
              <a:rPr lang="mr-IN" sz="1350" kern="1200" dirty="0">
                <a:latin typeface="Menlo-Regular"/>
                <a:ea typeface="+mn-ea"/>
              </a:rPr>
              <a:t>] + vFib[i-</a:t>
            </a:r>
            <a:r>
              <a:rPr lang="mr-IN" sz="1350" kern="1200" dirty="0">
                <a:solidFill>
                  <a:srgbClr val="1C00CF"/>
                </a:solidFill>
                <a:latin typeface="Menlo-Regular"/>
                <a:ea typeface="+mn-ea"/>
              </a:rPr>
              <a:t>2</a:t>
            </a:r>
            <a:r>
              <a:rPr lang="mr-IN" sz="1350" kern="1200" dirty="0">
                <a:latin typeface="Menlo-Regular"/>
                <a:ea typeface="+mn-ea"/>
              </a:rPr>
              <a:t>];</a:t>
            </a:r>
          </a:p>
          <a:p>
            <a:pPr defTabSz="342900">
              <a:buClrTx/>
              <a:defRPr/>
            </a:pPr>
            <a:r>
              <a:rPr lang="en-US" sz="1350" kern="1200" dirty="0">
                <a:latin typeface="Menlo-Regular"/>
                <a:ea typeface="+mn-ea"/>
                <a:cs typeface="+mn-cs"/>
              </a:rPr>
              <a:t>	</a:t>
            </a:r>
            <a:r>
              <a:rPr lang="mr-IN" sz="1350" kern="1200" dirty="0">
                <a:latin typeface="Menlo-Regular"/>
                <a:ea typeface="+mn-ea"/>
              </a:rPr>
              <a:t>}</a:t>
            </a:r>
          </a:p>
          <a:p>
            <a:pPr defTabSz="342900">
              <a:buClrTx/>
              <a:defRPr/>
            </a:pPr>
            <a:r>
              <a:rPr lang="mr-IN" sz="1350" kern="1200" dirty="0">
                <a:latin typeface="Menlo-Regular"/>
                <a:ea typeface="+mn-ea"/>
              </a:rPr>
              <a:t>}</a:t>
            </a:r>
            <a:endParaRPr lang="en-US" sz="1350" kern="1200" dirty="0">
              <a:latin typeface="Century Schoolbook" panose="02040604050505020304"/>
              <a:ea typeface="+mn-ea"/>
              <a:cs typeface="+mn-cs"/>
            </a:endParaRPr>
          </a:p>
        </p:txBody>
      </p:sp>
    </p:spTree>
    <p:extLst>
      <p:ext uri="{BB962C8B-B14F-4D97-AF65-F5344CB8AC3E}">
        <p14:creationId xmlns:p14="http://schemas.microsoft.com/office/powerpoint/2010/main" val="3518938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a:t>
            </a:r>
            <a:r>
              <a:rPr lang="mr-IN" dirty="0"/>
              <a:t>–</a:t>
            </a:r>
            <a:r>
              <a:rPr lang="en-US" dirty="0"/>
              <a:t> GPU Recursion Kernel</a:t>
            </a:r>
          </a:p>
        </p:txBody>
      </p:sp>
      <p:sp>
        <p:nvSpPr>
          <p:cNvPr id="3" name="Text Placeholder 2">
            <a:extLst>
              <a:ext uri="{FF2B5EF4-FFF2-40B4-BE49-F238E27FC236}">
                <a16:creationId xmlns:a16="http://schemas.microsoft.com/office/drawing/2014/main" id="{049B9F2F-FB53-4D04-9953-6788A7A6F2DD}"/>
              </a:ext>
            </a:extLst>
          </p:cNvPr>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63</a:t>
            </a:fld>
            <a:endParaRPr lang="en-US" sz="2700" kern="1200">
              <a:solidFill>
                <a:srgbClr val="46464A">
                  <a:lumMod val="60000"/>
                  <a:lumOff val="40000"/>
                </a:srgbClr>
              </a:solidFill>
              <a:latin typeface="Century Schoolbook" panose="02040604050505020304"/>
              <a:ea typeface="+mn-ea"/>
              <a:cs typeface="+mn-cs"/>
            </a:endParaRPr>
          </a:p>
        </p:txBody>
      </p:sp>
      <p:sp>
        <p:nvSpPr>
          <p:cNvPr id="5" name="TextBox 4"/>
          <p:cNvSpPr txBox="1"/>
          <p:nvPr/>
        </p:nvSpPr>
        <p:spPr>
          <a:xfrm>
            <a:off x="1987787" y="1862665"/>
            <a:ext cx="6156379" cy="2169825"/>
          </a:xfrm>
          <a:prstGeom prst="rect">
            <a:avLst/>
          </a:prstGeom>
          <a:solidFill>
            <a:srgbClr val="FFFFFF"/>
          </a:solidFill>
        </p:spPr>
        <p:txBody>
          <a:bodyPr wrap="square" rtlCol="0">
            <a:spAutoFit/>
          </a:bodyPr>
          <a:lstStyle/>
          <a:p>
            <a:pPr defTabSz="342900">
              <a:buClrTx/>
              <a:defRPr/>
            </a:pPr>
            <a:r>
              <a:rPr lang="en-US" sz="1350" kern="1200" dirty="0">
                <a:latin typeface="Menlo-Regular"/>
                <a:ea typeface="+mn-ea"/>
                <a:cs typeface="+mn-cs"/>
              </a:rPr>
              <a:t>__global__ </a:t>
            </a:r>
            <a:r>
              <a:rPr lang="en-US" sz="1350" kern="1200" dirty="0">
                <a:solidFill>
                  <a:srgbClr val="AA0D91"/>
                </a:solidFill>
                <a:latin typeface="Menlo-Regular"/>
                <a:ea typeface="+mn-ea"/>
                <a:cs typeface="+mn-cs"/>
              </a:rPr>
              <a:t>void</a:t>
            </a:r>
            <a:r>
              <a:rPr lang="en-US" sz="1350" kern="1200" dirty="0">
                <a:latin typeface="Menlo-Regular"/>
                <a:ea typeface="+mn-ea"/>
                <a:cs typeface="+mn-cs"/>
              </a:rPr>
              <a:t> </a:t>
            </a:r>
            <a:r>
              <a:rPr lang="en-US" sz="1350" kern="1200" dirty="0" err="1">
                <a:latin typeface="Menlo-Regular"/>
                <a:ea typeface="+mn-ea"/>
                <a:cs typeface="+mn-cs"/>
              </a:rPr>
              <a:t>fib_kernel_par_rec</a:t>
            </a:r>
            <a:r>
              <a:rPr lang="en-US" sz="1350" kern="1200" dirty="0">
                <a:latin typeface="Menlo-Regular"/>
                <a:ea typeface="+mn-ea"/>
                <a:cs typeface="+mn-cs"/>
              </a:rPr>
              <a:t>(</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n, </a:t>
            </a:r>
            <a:r>
              <a:rPr lang="en-US" sz="1350" kern="1200" dirty="0">
                <a:solidFill>
                  <a:srgbClr val="AA0D91"/>
                </a:solidFill>
                <a:latin typeface="Menlo-Regular"/>
                <a:ea typeface="+mn-ea"/>
                <a:cs typeface="+mn-cs"/>
              </a:rPr>
              <a:t>unsigned</a:t>
            </a:r>
            <a:r>
              <a:rPr lang="en-US" sz="1350" kern="1200" dirty="0">
                <a:latin typeface="Menlo-Regular"/>
                <a:ea typeface="+mn-ea"/>
                <a:cs typeface="+mn-cs"/>
              </a:rPr>
              <a:t> </a:t>
            </a:r>
            <a:r>
              <a:rPr lang="en-US" sz="1350" kern="1200" dirty="0">
                <a:solidFill>
                  <a:srgbClr val="AA0D91"/>
                </a:solidFill>
                <a:latin typeface="Menlo-Regular"/>
                <a:ea typeface="+mn-ea"/>
                <a:cs typeface="+mn-cs"/>
              </a:rPr>
              <a:t>long</a:t>
            </a:r>
            <a:r>
              <a:rPr lang="en-US" sz="1350" kern="1200" dirty="0">
                <a:latin typeface="Menlo-Regular"/>
                <a:ea typeface="+mn-ea"/>
                <a:cs typeface="+mn-cs"/>
              </a:rPr>
              <a:t> </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a:t>
            </a:r>
            <a:r>
              <a:rPr lang="en-US" sz="1350" kern="1200" dirty="0" err="1">
                <a:latin typeface="Menlo-Regular"/>
                <a:ea typeface="+mn-ea"/>
                <a:cs typeface="+mn-cs"/>
              </a:rPr>
              <a:t>vFib</a:t>
            </a:r>
            <a:r>
              <a:rPr lang="en-US" sz="1350" kern="1200" dirty="0">
                <a:latin typeface="Menlo-Regular"/>
                <a:ea typeface="+mn-ea"/>
                <a:cs typeface="+mn-cs"/>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if</a:t>
            </a:r>
            <a:r>
              <a:rPr lang="mr-IN" sz="1350" kern="1200" dirty="0">
                <a:latin typeface="Menlo-Regular"/>
                <a:ea typeface="+mn-ea"/>
              </a:rPr>
              <a:t> (n == </a:t>
            </a:r>
            <a:r>
              <a:rPr lang="mr-IN" sz="1350" kern="1200" dirty="0">
                <a:solidFill>
                  <a:srgbClr val="1C00CF"/>
                </a:solidFill>
                <a:latin typeface="Menlo-Regular"/>
                <a:ea typeface="+mn-ea"/>
              </a:rPr>
              <a:t>0</a:t>
            </a:r>
            <a:r>
              <a:rPr lang="mr-IN" sz="1350" kern="1200" dirty="0">
                <a:latin typeface="Menlo-Regular"/>
                <a:ea typeface="+mn-ea"/>
              </a:rPr>
              <a:t> || n == </a:t>
            </a:r>
            <a:r>
              <a:rPr lang="mr-IN" sz="1350" kern="1200" dirty="0">
                <a:solidFill>
                  <a:srgbClr val="1C00CF"/>
                </a:solidFill>
                <a:latin typeface="Menlo-Regular"/>
                <a:ea typeface="+mn-ea"/>
              </a:rPr>
              <a:t>1</a:t>
            </a:r>
            <a:r>
              <a:rPr lang="mr-IN" sz="1350" kern="1200" dirty="0">
                <a:latin typeface="Menlo-Regular"/>
                <a:ea typeface="+mn-ea"/>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return</a:t>
            </a:r>
            <a:r>
              <a:rPr lang="mr-IN" sz="1350" kern="1200" dirty="0">
                <a:latin typeface="Menlo-Regular"/>
                <a:ea typeface="+mn-ea"/>
              </a:rPr>
              <a:t>;</a:t>
            </a:r>
          </a:p>
          <a:p>
            <a:pPr defTabSz="342900">
              <a:buClrTx/>
              <a:defRPr/>
            </a:pPr>
            <a:endParaRPr lang="mr-IN" sz="1350" kern="1200" dirty="0">
              <a:latin typeface="Menlo-Regular"/>
              <a:ea typeface="+mn-ea"/>
            </a:endParaRPr>
          </a:p>
          <a:p>
            <a:pPr defTabSz="342900">
              <a:buClrTx/>
              <a:defRPr/>
            </a:pPr>
            <a:r>
              <a:rPr lang="en-US" sz="1350" kern="1200" dirty="0">
                <a:latin typeface="Menlo-Regular"/>
                <a:ea typeface="+mn-ea"/>
                <a:cs typeface="+mn-cs"/>
              </a:rPr>
              <a:t>    </a:t>
            </a:r>
            <a:r>
              <a:rPr lang="mr-IN" sz="1350" kern="1200" dirty="0">
                <a:latin typeface="Menlo-Regular"/>
                <a:ea typeface="+mn-ea"/>
              </a:rPr>
              <a:t>fib_kernel_par_rec&lt;&lt;&lt;</a:t>
            </a:r>
            <a:r>
              <a:rPr lang="mr-IN" sz="1350" kern="1200" dirty="0">
                <a:solidFill>
                  <a:srgbClr val="1C00CF"/>
                </a:solidFill>
                <a:latin typeface="Menlo-Regular"/>
                <a:ea typeface="+mn-ea"/>
              </a:rPr>
              <a:t>1</a:t>
            </a:r>
            <a:r>
              <a:rPr lang="mr-IN" sz="1350" kern="1200" dirty="0">
                <a:latin typeface="Menlo-Regular"/>
                <a:ea typeface="+mn-ea"/>
              </a:rPr>
              <a:t>, </a:t>
            </a:r>
            <a:r>
              <a:rPr lang="mr-IN" sz="1350" kern="1200" dirty="0">
                <a:solidFill>
                  <a:srgbClr val="1C00CF"/>
                </a:solidFill>
                <a:latin typeface="Menlo-Regular"/>
                <a:ea typeface="+mn-ea"/>
              </a:rPr>
              <a:t>1</a:t>
            </a:r>
            <a:r>
              <a:rPr lang="mr-IN" sz="1350" kern="1200" dirty="0">
                <a:latin typeface="Menlo-Regular"/>
                <a:ea typeface="+mn-ea"/>
              </a:rPr>
              <a:t>&gt;&gt;&gt;(n-</a:t>
            </a:r>
            <a:r>
              <a:rPr lang="mr-IN" sz="1350" kern="1200" dirty="0">
                <a:solidFill>
                  <a:srgbClr val="1C00CF"/>
                </a:solidFill>
                <a:latin typeface="Menlo-Regular"/>
                <a:ea typeface="+mn-ea"/>
              </a:rPr>
              <a:t>2</a:t>
            </a:r>
            <a:r>
              <a:rPr lang="mr-IN" sz="1350" kern="1200" dirty="0">
                <a:latin typeface="Menlo-Regular"/>
                <a:ea typeface="+mn-ea"/>
              </a:rPr>
              <a:t>, vFib);</a:t>
            </a:r>
          </a:p>
          <a:p>
            <a:pPr defTabSz="342900">
              <a:buClrTx/>
              <a:defRPr/>
            </a:pPr>
            <a:r>
              <a:rPr lang="mr-IN" sz="1350" kern="1200" dirty="0">
                <a:latin typeface="Menlo-Regular"/>
                <a:ea typeface="+mn-ea"/>
              </a:rPr>
              <a:t>    fib_kernel_par_rec&lt;&lt;&lt;</a:t>
            </a:r>
            <a:r>
              <a:rPr lang="mr-IN" sz="1350" kern="1200" dirty="0">
                <a:solidFill>
                  <a:srgbClr val="1C00CF"/>
                </a:solidFill>
                <a:latin typeface="Menlo-Regular"/>
                <a:ea typeface="+mn-ea"/>
              </a:rPr>
              <a:t>1</a:t>
            </a:r>
            <a:r>
              <a:rPr lang="mr-IN" sz="1350" kern="1200" dirty="0">
                <a:latin typeface="Menlo-Regular"/>
                <a:ea typeface="+mn-ea"/>
              </a:rPr>
              <a:t>, </a:t>
            </a:r>
            <a:r>
              <a:rPr lang="mr-IN" sz="1350" kern="1200" dirty="0">
                <a:solidFill>
                  <a:srgbClr val="1C00CF"/>
                </a:solidFill>
                <a:latin typeface="Menlo-Regular"/>
                <a:ea typeface="+mn-ea"/>
              </a:rPr>
              <a:t>1</a:t>
            </a:r>
            <a:r>
              <a:rPr lang="mr-IN" sz="1350" kern="1200" dirty="0">
                <a:latin typeface="Menlo-Regular"/>
                <a:ea typeface="+mn-ea"/>
              </a:rPr>
              <a:t>&gt;&gt;&gt;(n-</a:t>
            </a:r>
            <a:r>
              <a:rPr lang="mr-IN" sz="1350" kern="1200" dirty="0">
                <a:solidFill>
                  <a:srgbClr val="1C00CF"/>
                </a:solidFill>
                <a:latin typeface="Menlo-Regular"/>
                <a:ea typeface="+mn-ea"/>
              </a:rPr>
              <a:t>1</a:t>
            </a:r>
            <a:r>
              <a:rPr lang="mr-IN" sz="1350" kern="1200" dirty="0">
                <a:latin typeface="Menlo-Regular"/>
                <a:ea typeface="+mn-ea"/>
              </a:rPr>
              <a:t>, vFib);</a:t>
            </a:r>
          </a:p>
          <a:p>
            <a:pPr defTabSz="342900">
              <a:buClrTx/>
              <a:defRPr/>
            </a:pPr>
            <a:r>
              <a:rPr lang="en-US" sz="1350" kern="1200" dirty="0">
                <a:latin typeface="Menlo-Regular"/>
                <a:ea typeface="+mn-ea"/>
                <a:cs typeface="+mn-cs"/>
              </a:rPr>
              <a:t>    </a:t>
            </a:r>
            <a:r>
              <a:rPr lang="en-US" sz="1350" kern="1200" dirty="0" err="1">
                <a:latin typeface="Menlo-Regular"/>
                <a:ea typeface="+mn-ea"/>
                <a:cs typeface="+mn-cs"/>
              </a:rPr>
              <a:t>cudaDeviceSynchronize</a:t>
            </a:r>
            <a:r>
              <a:rPr lang="en-US" sz="1350" kern="1200" dirty="0">
                <a:latin typeface="Menlo-Regular"/>
                <a:ea typeface="+mn-ea"/>
                <a:cs typeface="+mn-cs"/>
              </a:rPr>
              <a:t>();</a:t>
            </a:r>
          </a:p>
          <a:p>
            <a:pPr defTabSz="342900">
              <a:buClrTx/>
              <a:defRPr/>
            </a:pPr>
            <a:r>
              <a:rPr lang="mr-IN" sz="1350" kern="1200" dirty="0">
                <a:latin typeface="Menlo-Regular"/>
                <a:ea typeface="+mn-ea"/>
              </a:rPr>
              <a:t>    vFib[n] = vFib[n-</a:t>
            </a:r>
            <a:r>
              <a:rPr lang="mr-IN" sz="1350" kern="1200" dirty="0">
                <a:solidFill>
                  <a:srgbClr val="1C00CF"/>
                </a:solidFill>
                <a:latin typeface="Menlo-Regular"/>
                <a:ea typeface="+mn-ea"/>
              </a:rPr>
              <a:t>1</a:t>
            </a:r>
            <a:r>
              <a:rPr lang="mr-IN" sz="1350" kern="1200" dirty="0">
                <a:latin typeface="Menlo-Regular"/>
                <a:ea typeface="+mn-ea"/>
              </a:rPr>
              <a:t>] + vFib[n-</a:t>
            </a:r>
            <a:r>
              <a:rPr lang="mr-IN" sz="1350" kern="1200" dirty="0">
                <a:solidFill>
                  <a:srgbClr val="1C00CF"/>
                </a:solidFill>
                <a:latin typeface="Menlo-Regular"/>
                <a:ea typeface="+mn-ea"/>
              </a:rPr>
              <a:t>2</a:t>
            </a:r>
            <a:r>
              <a:rPr lang="mr-IN" sz="1350" kern="1200" dirty="0">
                <a:latin typeface="Menlo-Regular"/>
                <a:ea typeface="+mn-ea"/>
              </a:rPr>
              <a:t>];</a:t>
            </a:r>
          </a:p>
          <a:p>
            <a:pPr defTabSz="342900">
              <a:buClrTx/>
              <a:defRPr/>
            </a:pPr>
            <a:endParaRPr lang="mr-IN" sz="1350" kern="1200" dirty="0">
              <a:latin typeface="Menlo-Regular"/>
              <a:ea typeface="+mn-ea"/>
            </a:endParaRPr>
          </a:p>
          <a:p>
            <a:pPr defTabSz="342900">
              <a:buClrTx/>
              <a:defRPr/>
            </a:pPr>
            <a:r>
              <a:rPr lang="mr-IN" sz="1350" kern="1200" dirty="0">
                <a:latin typeface="Menlo-Regular"/>
                <a:ea typeface="+mn-ea"/>
              </a:rPr>
              <a:t>}</a:t>
            </a:r>
            <a:endParaRPr lang="en-US" sz="1350" kern="1200" dirty="0">
              <a:latin typeface="Century Schoolbook" panose="02040604050505020304"/>
              <a:ea typeface="+mn-ea"/>
              <a:cs typeface="+mn-cs"/>
            </a:endParaRPr>
          </a:p>
        </p:txBody>
      </p:sp>
    </p:spTree>
    <p:extLst>
      <p:ext uri="{BB962C8B-B14F-4D97-AF65-F5344CB8AC3E}">
        <p14:creationId xmlns:p14="http://schemas.microsoft.com/office/powerpoint/2010/main" val="1866230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type="body" idx="1"/>
          </p:nvPr>
        </p:nvSpPr>
        <p:spPr/>
        <p:txBody>
          <a:bodyPr/>
          <a:lstStyle/>
          <a:p>
            <a:r>
              <a:rPr lang="en-US"/>
              <a:t>Performance CPU vs GPU non DP vs GPU DP</a:t>
            </a:r>
            <a:endParaRPr lang="en-US" dirty="0"/>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64</a:t>
            </a:fld>
            <a:endParaRPr lang="en-US" sz="2700" kern="1200">
              <a:solidFill>
                <a:srgbClr val="46464A">
                  <a:lumMod val="60000"/>
                  <a:lumOff val="40000"/>
                </a:srgbClr>
              </a:solidFill>
              <a:latin typeface="Century Schoolbook" panose="02040604050505020304"/>
              <a:ea typeface="+mn-ea"/>
              <a:cs typeface="+mn-cs"/>
            </a:endParaRPr>
          </a:p>
        </p:txBody>
      </p:sp>
      <p:graphicFrame>
        <p:nvGraphicFramePr>
          <p:cNvPr id="6" name="Chart 5"/>
          <p:cNvGraphicFramePr>
            <a:graphicFrameLocks/>
          </p:cNvGraphicFramePr>
          <p:nvPr>
            <p:extLst/>
          </p:nvPr>
        </p:nvGraphicFramePr>
        <p:xfrm>
          <a:off x="1145381" y="1905216"/>
          <a:ext cx="6612732" cy="25693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946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type="body" idx="1"/>
          </p:nvPr>
        </p:nvSpPr>
        <p:spPr/>
        <p:txBody>
          <a:bodyPr/>
          <a:lstStyle/>
          <a:p>
            <a:r>
              <a:rPr lang="en-US"/>
              <a:t>Performance CPU vs GPU non DP vs GPU DP</a:t>
            </a:r>
            <a:endParaRPr lang="en-US" dirty="0"/>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65</a:t>
            </a:fld>
            <a:endParaRPr lang="en-US" sz="2700" kern="1200">
              <a:solidFill>
                <a:srgbClr val="46464A">
                  <a:lumMod val="60000"/>
                  <a:lumOff val="40000"/>
                </a:srgbClr>
              </a:solidFill>
              <a:latin typeface="Century Schoolbook" panose="02040604050505020304"/>
              <a:ea typeface="+mn-ea"/>
              <a:cs typeface="+mn-cs"/>
            </a:endParaRPr>
          </a:p>
        </p:txBody>
      </p:sp>
      <p:graphicFrame>
        <p:nvGraphicFramePr>
          <p:cNvPr id="6" name="Chart 5"/>
          <p:cNvGraphicFramePr>
            <a:graphicFrameLocks/>
          </p:cNvGraphicFramePr>
          <p:nvPr>
            <p:extLst/>
          </p:nvPr>
        </p:nvGraphicFramePr>
        <p:xfrm>
          <a:off x="1145381" y="1905216"/>
          <a:ext cx="6612732" cy="256936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523660" y="2622477"/>
            <a:ext cx="3336170" cy="78483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defTabSz="342900">
              <a:buClrTx/>
              <a:defRPr/>
            </a:pPr>
            <a:r>
              <a:rPr lang="en-US" sz="4500" kern="1200" dirty="0">
                <a:solidFill>
                  <a:srgbClr val="FFFFFF"/>
                </a:solidFill>
                <a:latin typeface="Century Schoolbook" panose="02040604050505020304"/>
              </a:rPr>
              <a:t>Take away?</a:t>
            </a:r>
          </a:p>
        </p:txBody>
      </p:sp>
    </p:spTree>
    <p:extLst>
      <p:ext uri="{BB962C8B-B14F-4D97-AF65-F5344CB8AC3E}">
        <p14:creationId xmlns:p14="http://schemas.microsoft.com/office/powerpoint/2010/main" val="2947713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type="body" idx="1"/>
          </p:nvPr>
        </p:nvSpPr>
        <p:spPr/>
        <p:txBody>
          <a:bodyPr/>
          <a:lstStyle/>
          <a:p>
            <a:r>
              <a:rPr lang="en-US"/>
              <a:t>Performance CPU vs GPU non DP vs GPU DP</a:t>
            </a:r>
            <a:endParaRPr lang="en-US" dirty="0"/>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66</a:t>
            </a:fld>
            <a:endParaRPr lang="en-US" sz="2700" kern="1200">
              <a:solidFill>
                <a:srgbClr val="46464A">
                  <a:lumMod val="60000"/>
                  <a:lumOff val="40000"/>
                </a:srgbClr>
              </a:solidFill>
              <a:latin typeface="Century Schoolbook" panose="02040604050505020304"/>
              <a:ea typeface="+mn-ea"/>
              <a:cs typeface="+mn-cs"/>
            </a:endParaRPr>
          </a:p>
        </p:txBody>
      </p:sp>
      <p:graphicFrame>
        <p:nvGraphicFramePr>
          <p:cNvPr id="6" name="Chart 5"/>
          <p:cNvGraphicFramePr>
            <a:graphicFrameLocks/>
          </p:cNvGraphicFramePr>
          <p:nvPr>
            <p:extLst/>
          </p:nvPr>
        </p:nvGraphicFramePr>
        <p:xfrm>
          <a:off x="1145381" y="1905216"/>
          <a:ext cx="6612732" cy="256936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244098" y="2273025"/>
            <a:ext cx="3989256" cy="1754326"/>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342900" lvl="1" algn="ctr" defTabSz="342900">
              <a:buClrTx/>
              <a:defRPr/>
            </a:pPr>
            <a:r>
              <a:rPr lang="en-US" sz="3600" kern="1200" dirty="0">
                <a:solidFill>
                  <a:srgbClr val="FFFFFF"/>
                </a:solidFill>
                <a:latin typeface="Century Schoolbook" panose="02040604050505020304"/>
              </a:rPr>
              <a:t>Not suitable for parallel recursion</a:t>
            </a:r>
          </a:p>
        </p:txBody>
      </p:sp>
    </p:spTree>
    <p:extLst>
      <p:ext uri="{BB962C8B-B14F-4D97-AF65-F5344CB8AC3E}">
        <p14:creationId xmlns:p14="http://schemas.microsoft.com/office/powerpoint/2010/main" val="1530351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What is and what is not dynamic parallelism</a:t>
            </a:r>
          </a:p>
        </p:txBody>
      </p:sp>
      <p:sp>
        <p:nvSpPr>
          <p:cNvPr id="3" name="Content Placeholder 2"/>
          <p:cNvSpPr>
            <a:spLocks noGrp="1"/>
          </p:cNvSpPr>
          <p:nvPr>
            <p:ph type="body" idx="1"/>
          </p:nvPr>
        </p:nvSpPr>
        <p:spPr>
          <a:xfrm>
            <a:off x="-125" y="1352327"/>
            <a:ext cx="4572126" cy="3123073"/>
          </a:xfrm>
        </p:spPr>
        <p:txBody>
          <a:bodyPr>
            <a:noAutofit/>
          </a:bodyPr>
          <a:lstStyle/>
          <a:p>
            <a:r>
              <a:rPr lang="en-US" dirty="0"/>
              <a:t>CDP ensures better work balance, and offers advantages in terms of programmability</a:t>
            </a:r>
          </a:p>
          <a:p>
            <a:r>
              <a:rPr lang="en-US" dirty="0"/>
              <a:t>However, launching grids with a very small number of threads could lead to severe underutilization of the GPU resources</a:t>
            </a:r>
          </a:p>
          <a:p>
            <a:r>
              <a:rPr lang="en-US" dirty="0"/>
              <a:t>A general recommendation</a:t>
            </a:r>
          </a:p>
          <a:p>
            <a:pPr lvl="1">
              <a:lnSpc>
                <a:spcPct val="100000"/>
              </a:lnSpc>
              <a:buFont typeface="Arial" panose="020B0604020202020204" pitchFamily="34" charset="0"/>
              <a:buChar char="•"/>
            </a:pPr>
            <a:r>
              <a:rPr lang="en-US" sz="1400" dirty="0"/>
              <a:t>Child grids with a large number of thread blocks,</a:t>
            </a:r>
          </a:p>
          <a:p>
            <a:pPr lvl="1">
              <a:lnSpc>
                <a:spcPct val="100000"/>
              </a:lnSpc>
              <a:buFont typeface="Arial" panose="020B0604020202020204" pitchFamily="34" charset="0"/>
              <a:buChar char="•"/>
            </a:pPr>
            <a:r>
              <a:rPr lang="en-US" sz="1400" dirty="0"/>
              <a:t>Or at least thread blocks with hundreds of threads, if the number of blocks is small</a:t>
            </a:r>
          </a:p>
        </p:txBody>
      </p:sp>
      <p:sp>
        <p:nvSpPr>
          <p:cNvPr id="4" name="Content Placeholder 3"/>
          <p:cNvSpPr>
            <a:spLocks noGrp="1"/>
          </p:cNvSpPr>
          <p:nvPr>
            <p:ph sz="half" idx="4294967295"/>
          </p:nvPr>
        </p:nvSpPr>
        <p:spPr>
          <a:xfrm>
            <a:off x="4825219" y="1371600"/>
            <a:ext cx="3953021" cy="3263900"/>
          </a:xfrm>
        </p:spPr>
        <p:txBody>
          <a:bodyPr>
            <a:noAutofit/>
          </a:bodyPr>
          <a:lstStyle/>
          <a:p>
            <a:pPr>
              <a:lnSpc>
                <a:spcPct val="100000"/>
              </a:lnSpc>
              <a:buFont typeface="Arial" panose="020B0604020202020204" pitchFamily="34" charset="0"/>
              <a:buChar char="•"/>
            </a:pPr>
            <a:r>
              <a:rPr lang="en-US" dirty="0"/>
              <a:t>Nested parallelism for tree processing</a:t>
            </a:r>
          </a:p>
          <a:p>
            <a:pPr lvl="1">
              <a:lnSpc>
                <a:spcPct val="100000"/>
              </a:lnSpc>
              <a:buFont typeface="Arial" panose="020B0604020202020204" pitchFamily="34" charset="0"/>
              <a:buChar char="•"/>
            </a:pPr>
            <a:r>
              <a:rPr lang="en-US" sz="1400" dirty="0"/>
              <a:t>Thick tree nodes (each node deploys many threads) work well</a:t>
            </a:r>
          </a:p>
          <a:p>
            <a:pPr lvl="1">
              <a:lnSpc>
                <a:spcPct val="100000"/>
              </a:lnSpc>
              <a:buFont typeface="Arial" panose="020B0604020202020204" pitchFamily="34" charset="0"/>
              <a:buChar char="•"/>
            </a:pPr>
            <a:r>
              <a:rPr lang="en-US" sz="1400" dirty="0"/>
              <a:t>And/or when branch degree is large (each parent node has many children)</a:t>
            </a:r>
          </a:p>
          <a:p>
            <a:pPr lvl="1">
              <a:lnSpc>
                <a:spcPct val="100000"/>
              </a:lnSpc>
              <a:buFont typeface="Arial" panose="020B0604020202020204" pitchFamily="34" charset="0"/>
              <a:buChar char="•"/>
            </a:pPr>
            <a:r>
              <a:rPr lang="en-US" sz="1400" dirty="0"/>
              <a:t>As the nesting depth is limited in hardware, only relatively shallow trees can be implemented efficiently.</a:t>
            </a:r>
          </a:p>
        </p:txBody>
      </p:sp>
    </p:spTree>
    <p:extLst>
      <p:ext uri="{BB962C8B-B14F-4D97-AF65-F5344CB8AC3E}">
        <p14:creationId xmlns:p14="http://schemas.microsoft.com/office/powerpoint/2010/main" val="1689702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 </a:t>
            </a:r>
            <a:r>
              <a:rPr lang="en-US" sz="1800" dirty="0"/>
              <a:t>(Page-Locked Data Transfers)</a:t>
            </a:r>
            <a:endParaRPr lang="en-US" dirty="0"/>
          </a:p>
        </p:txBody>
      </p:sp>
      <p:sp>
        <p:nvSpPr>
          <p:cNvPr id="3" name="Content Placeholder 2"/>
          <p:cNvSpPr>
            <a:spLocks noGrp="1"/>
          </p:cNvSpPr>
          <p:nvPr>
            <p:ph type="body" idx="1"/>
          </p:nvPr>
        </p:nvSpPr>
        <p:spPr>
          <a:xfrm>
            <a:off x="-125" y="1352327"/>
            <a:ext cx="5849864" cy="3123073"/>
          </a:xfrm>
        </p:spPr>
        <p:txBody>
          <a:bodyPr>
            <a:normAutofit fontScale="92500"/>
          </a:bodyPr>
          <a:lstStyle/>
          <a:p>
            <a:r>
              <a:rPr lang="en-US" sz="2100" dirty="0"/>
              <a:t>Host (CPU) data allocations are </a:t>
            </a:r>
            <a:r>
              <a:rPr lang="en-US" sz="2100" dirty="0" err="1"/>
              <a:t>pageable</a:t>
            </a:r>
            <a:r>
              <a:rPr lang="en-US" sz="2100" dirty="0"/>
              <a:t> by default.</a:t>
            </a:r>
          </a:p>
          <a:p>
            <a:pPr lvl="1"/>
            <a:r>
              <a:rPr lang="en-US" sz="1800" dirty="0"/>
              <a:t>The GPU cannot access data directly from </a:t>
            </a:r>
            <a:r>
              <a:rPr lang="en-US" sz="1800" dirty="0" err="1"/>
              <a:t>pageable</a:t>
            </a:r>
            <a:r>
              <a:rPr lang="en-US" sz="1800" dirty="0"/>
              <a:t> host memory. </a:t>
            </a:r>
          </a:p>
          <a:p>
            <a:pPr lvl="1"/>
            <a:r>
              <a:rPr lang="en-US" sz="1800" dirty="0"/>
              <a:t>Due to this, Cuda driver must:</a:t>
            </a:r>
          </a:p>
          <a:p>
            <a:pPr lvl="2"/>
            <a:r>
              <a:rPr lang="en-US" sz="1350" dirty="0"/>
              <a:t>Allocate a temporary page-locked block, or “pinned”</a:t>
            </a:r>
          </a:p>
          <a:p>
            <a:pPr lvl="2"/>
            <a:r>
              <a:rPr lang="en-US" sz="1350" dirty="0"/>
              <a:t>Copy host data to the pinned block</a:t>
            </a:r>
          </a:p>
          <a:p>
            <a:pPr lvl="2"/>
            <a:r>
              <a:rPr lang="en-US" sz="1350" dirty="0"/>
              <a:t>Transfer from pinned to device</a:t>
            </a:r>
          </a:p>
          <a:p>
            <a:pPr lvl="2"/>
            <a:r>
              <a:rPr lang="en-US" sz="1350" dirty="0"/>
              <a:t>Delete pinned block</a:t>
            </a:r>
          </a:p>
        </p:txBody>
      </p:sp>
      <p:pic>
        <p:nvPicPr>
          <p:cNvPr id="5" name="Picture 4">
            <a:extLst>
              <a:ext uri="{FF2B5EF4-FFF2-40B4-BE49-F238E27FC236}">
                <a16:creationId xmlns:a16="http://schemas.microsoft.com/office/drawing/2014/main" id="{5207E165-86EB-4828-95BD-7EB52318E0F1}"/>
              </a:ext>
            </a:extLst>
          </p:cNvPr>
          <p:cNvPicPr>
            <a:picLocks noChangeAspect="1"/>
          </p:cNvPicPr>
          <p:nvPr/>
        </p:nvPicPr>
        <p:blipFill>
          <a:blip r:embed="rId3">
            <a:lum contrast="40000"/>
          </a:blip>
          <a:stretch>
            <a:fillRect/>
          </a:stretch>
        </p:blipFill>
        <p:spPr>
          <a:xfrm>
            <a:off x="5789183" y="1545032"/>
            <a:ext cx="3236668" cy="1681386"/>
          </a:xfrm>
          <a:prstGeom prst="rect">
            <a:avLst/>
          </a:prstGeom>
        </p:spPr>
      </p:pic>
    </p:spTree>
    <p:extLst>
      <p:ext uri="{BB962C8B-B14F-4D97-AF65-F5344CB8AC3E}">
        <p14:creationId xmlns:p14="http://schemas.microsoft.com/office/powerpoint/2010/main" val="1496162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Pinned Memory </a:t>
            </a:r>
            <a:r>
              <a:rPr lang="en-US" sz="1800" dirty="0">
                <a:solidFill>
                  <a:srgbClr val="000000"/>
                </a:solidFill>
              </a:rPr>
              <a:t>(Page-Locked Data Transfers)</a:t>
            </a:r>
            <a:endParaRPr lang="en-US" dirty="0"/>
          </a:p>
        </p:txBody>
      </p:sp>
      <p:sp>
        <p:nvSpPr>
          <p:cNvPr id="3" name="Content Placeholder 2"/>
          <p:cNvSpPr>
            <a:spLocks noGrp="1"/>
          </p:cNvSpPr>
          <p:nvPr>
            <p:ph type="body" idx="1"/>
          </p:nvPr>
        </p:nvSpPr>
        <p:spPr>
          <a:xfrm>
            <a:off x="-125" y="1352327"/>
            <a:ext cx="4408624" cy="3123073"/>
          </a:xfrm>
        </p:spPr>
        <p:txBody>
          <a:bodyPr>
            <a:normAutofit fontScale="92500" lnSpcReduction="10000"/>
          </a:bodyPr>
          <a:lstStyle/>
          <a:p>
            <a:pPr>
              <a:buFont typeface="Arial" panose="020B0604020202020204" pitchFamily="34" charset="0"/>
              <a:buChar char="•"/>
            </a:pPr>
            <a:r>
              <a:rPr lang="en-US" sz="2100" dirty="0" err="1"/>
              <a:t>cudaMallocHost</a:t>
            </a:r>
            <a:r>
              <a:rPr lang="en-US" sz="2100" dirty="0"/>
              <a:t>()</a:t>
            </a:r>
          </a:p>
          <a:p>
            <a:pPr lvl="1">
              <a:buFont typeface="Arial" panose="020B0604020202020204" pitchFamily="34" charset="0"/>
              <a:buChar char="•"/>
            </a:pPr>
            <a:r>
              <a:rPr lang="en-US" sz="1950" dirty="0"/>
              <a:t>Prevents OS from paging host memory</a:t>
            </a:r>
          </a:p>
          <a:p>
            <a:pPr lvl="1">
              <a:buFont typeface="Arial" panose="020B0604020202020204" pitchFamily="34" charset="0"/>
              <a:buChar char="•"/>
            </a:pPr>
            <a:r>
              <a:rPr lang="en-US" sz="1950" dirty="0"/>
              <a:t>Allows PCI-e DMA to run at full speed</a:t>
            </a:r>
          </a:p>
          <a:p>
            <a:r>
              <a:rPr lang="en-US" sz="2100" dirty="0" err="1"/>
              <a:t>cudaFreeHost</a:t>
            </a:r>
            <a:r>
              <a:rPr lang="en-US" sz="2100" dirty="0"/>
              <a:t>()</a:t>
            </a:r>
          </a:p>
          <a:p>
            <a:pPr>
              <a:buFont typeface="Arial" panose="020B0604020202020204" pitchFamily="34" charset="0"/>
              <a:buChar char="•"/>
            </a:pPr>
            <a:r>
              <a:rPr lang="en-US" sz="2100" dirty="0"/>
              <a:t>Allocations can fail so you need to check errors.</a:t>
            </a:r>
          </a:p>
        </p:txBody>
      </p:sp>
      <p:sp>
        <p:nvSpPr>
          <p:cNvPr id="4" name="TextBox 3"/>
          <p:cNvSpPr txBox="1"/>
          <p:nvPr/>
        </p:nvSpPr>
        <p:spPr>
          <a:xfrm>
            <a:off x="6171687" y="3132106"/>
            <a:ext cx="707245" cy="300082"/>
          </a:xfrm>
          <a:prstGeom prst="rect">
            <a:avLst/>
          </a:prstGeom>
          <a:noFill/>
        </p:spPr>
        <p:txBody>
          <a:bodyPr wrap="none" rtlCol="0">
            <a:spAutoFit/>
          </a:bodyPr>
          <a:lstStyle/>
          <a:p>
            <a:pPr defTabSz="342900">
              <a:buClrTx/>
              <a:defRPr/>
            </a:pPr>
            <a:r>
              <a:rPr lang="en-US" sz="1350" kern="1200" dirty="0">
                <a:latin typeface="Century Schoolbook" panose="02040604050505020304"/>
                <a:ea typeface="+mn-ea"/>
                <a:cs typeface="+mn-cs"/>
              </a:rPr>
              <a:t>malloc</a:t>
            </a:r>
          </a:p>
        </p:txBody>
      </p:sp>
      <p:sp>
        <p:nvSpPr>
          <p:cNvPr id="7" name="TextBox 6"/>
          <p:cNvSpPr txBox="1"/>
          <p:nvPr/>
        </p:nvSpPr>
        <p:spPr>
          <a:xfrm>
            <a:off x="7552371" y="3167105"/>
            <a:ext cx="1473480" cy="300082"/>
          </a:xfrm>
          <a:prstGeom prst="rect">
            <a:avLst/>
          </a:prstGeom>
          <a:noFill/>
        </p:spPr>
        <p:txBody>
          <a:bodyPr wrap="none" rtlCol="0">
            <a:spAutoFit/>
          </a:bodyPr>
          <a:lstStyle/>
          <a:p>
            <a:pPr defTabSz="342900">
              <a:buClrTx/>
              <a:defRPr/>
            </a:pPr>
            <a:r>
              <a:rPr lang="en-US" sz="1350" kern="1200" dirty="0" err="1">
                <a:latin typeface="Century Schoolbook" panose="02040604050505020304"/>
                <a:ea typeface="+mn-ea"/>
                <a:cs typeface="+mn-cs"/>
              </a:rPr>
              <a:t>cudaMallocHost</a:t>
            </a:r>
            <a:endParaRPr lang="en-US" sz="1350" kern="1200" dirty="0">
              <a:latin typeface="Century Schoolbook" panose="02040604050505020304"/>
              <a:ea typeface="+mn-ea"/>
              <a:cs typeface="+mn-cs"/>
            </a:endParaRPr>
          </a:p>
        </p:txBody>
      </p:sp>
      <p:sp>
        <p:nvSpPr>
          <p:cNvPr id="8" name="Rectangle 1"/>
          <p:cNvSpPr>
            <a:spLocks noChangeArrowheads="1"/>
          </p:cNvSpPr>
          <p:nvPr/>
        </p:nvSpPr>
        <p:spPr bwMode="auto">
          <a:xfrm>
            <a:off x="4265800" y="3522916"/>
            <a:ext cx="4816699" cy="15231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194011" numCol="1" anchor="ctr" anchorCtr="0" compatLnSpc="1">
            <a:prstTxWarp prst="textNoShape">
              <a:avLst/>
            </a:prstTxWarp>
            <a:spAutoFit/>
          </a:bodyPr>
          <a:lstStyle/>
          <a:p>
            <a:pPr defTabSz="685800" eaLnBrk="0" fontAlgn="base" hangingPunct="0">
              <a:spcBef>
                <a:spcPct val="0"/>
              </a:spcBef>
              <a:spcAft>
                <a:spcPct val="0"/>
              </a:spcAft>
              <a:buClrTx/>
              <a:defRPr/>
            </a:pPr>
            <a:r>
              <a:rPr lang="en-US" altLang="en-US" sz="1050" kern="1200" dirty="0">
                <a:solidFill>
                  <a:srgbClr val="880000"/>
                </a:solidFill>
                <a:latin typeface="Courier 10 Pitch"/>
                <a:ea typeface="+mn-ea"/>
                <a:cs typeface="+mn-cs"/>
              </a:rPr>
              <a:t>// allocate and initialize</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h_aPageable</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float</a:t>
            </a:r>
            <a:r>
              <a:rPr lang="en-US" altLang="en-US" sz="1050" kern="1200" dirty="0">
                <a:solidFill>
                  <a:srgbClr val="666600"/>
                </a:solidFill>
                <a:latin typeface="Courier 10 Pitch"/>
                <a:ea typeface="+mn-ea"/>
                <a:cs typeface="+mn-cs"/>
              </a:rPr>
              <a:t>*)</a:t>
            </a:r>
            <a:r>
              <a:rPr lang="en-US" altLang="en-US" sz="1050" kern="1200" dirty="0" err="1">
                <a:latin typeface="Courier 10 Pitch"/>
                <a:ea typeface="+mn-ea"/>
                <a:cs typeface="+mn-cs"/>
              </a:rPr>
              <a:t>malloc</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a:t>
            </a:r>
            <a:r>
              <a:rPr lang="en-US" altLang="en-US" sz="1050" kern="1200" dirty="0" err="1">
                <a:solidFill>
                  <a:srgbClr val="880000"/>
                </a:solidFill>
                <a:latin typeface="Courier 10 Pitch"/>
                <a:ea typeface="+mn-ea"/>
                <a:cs typeface="+mn-cs"/>
              </a:rPr>
              <a:t>pageable</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h_bPageable</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float</a:t>
            </a:r>
            <a:r>
              <a:rPr lang="en-US" altLang="en-US" sz="1050" kern="1200" dirty="0">
                <a:solidFill>
                  <a:srgbClr val="666600"/>
                </a:solidFill>
                <a:latin typeface="Courier 10 Pitch"/>
                <a:ea typeface="+mn-ea"/>
                <a:cs typeface="+mn-cs"/>
              </a:rPr>
              <a:t>*)</a:t>
            </a:r>
            <a:r>
              <a:rPr lang="en-US" altLang="en-US" sz="1050" kern="1200" dirty="0" err="1">
                <a:latin typeface="Courier 10 Pitch"/>
                <a:ea typeface="+mn-ea"/>
                <a:cs typeface="+mn-cs"/>
              </a:rPr>
              <a:t>malloc</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a:t>
            </a:r>
            <a:r>
              <a:rPr lang="en-US" altLang="en-US" sz="1050" kern="1200" dirty="0" err="1">
                <a:solidFill>
                  <a:srgbClr val="880000"/>
                </a:solidFill>
                <a:latin typeface="Courier 10 Pitch"/>
                <a:ea typeface="+mn-ea"/>
                <a:cs typeface="+mn-cs"/>
              </a:rPr>
              <a:t>pageable</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checkCuda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err="1">
                <a:latin typeface="Courier 10 Pitch"/>
                <a:ea typeface="+mn-ea"/>
                <a:cs typeface="+mn-cs"/>
              </a:rPr>
              <a:t>cudaMallocHost</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void</a:t>
            </a:r>
            <a:r>
              <a:rPr lang="en-US" altLang="en-US" sz="1050" kern="1200" dirty="0">
                <a:solidFill>
                  <a:srgbClr val="666600"/>
                </a:solidFill>
                <a:latin typeface="Courier 10 Pitch"/>
                <a:ea typeface="+mn-ea"/>
                <a:cs typeface="+mn-cs"/>
              </a:rPr>
              <a:t>**)&amp;</a:t>
            </a:r>
            <a:r>
              <a:rPr lang="en-US" altLang="en-US" sz="1050" kern="1200" dirty="0" err="1">
                <a:latin typeface="Courier 10 Pitch"/>
                <a:ea typeface="+mn-ea"/>
                <a:cs typeface="+mn-cs"/>
              </a:rPr>
              <a:t>h_aPinned</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pinned</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checkCuda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err="1">
                <a:latin typeface="Courier 10 Pitch"/>
                <a:ea typeface="+mn-ea"/>
                <a:cs typeface="+mn-cs"/>
              </a:rPr>
              <a:t>cudaMallocHost</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void</a:t>
            </a:r>
            <a:r>
              <a:rPr lang="en-US" altLang="en-US" sz="1050" kern="1200" dirty="0">
                <a:solidFill>
                  <a:srgbClr val="666600"/>
                </a:solidFill>
                <a:latin typeface="Courier 10 Pitch"/>
                <a:ea typeface="+mn-ea"/>
                <a:cs typeface="+mn-cs"/>
              </a:rPr>
              <a:t>**)&amp;</a:t>
            </a:r>
            <a:r>
              <a:rPr lang="en-US" altLang="en-US" sz="1050" kern="1200" dirty="0" err="1">
                <a:latin typeface="Courier 10 Pitch"/>
                <a:ea typeface="+mn-ea"/>
                <a:cs typeface="+mn-cs"/>
              </a:rPr>
              <a:t>h_bPinned</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pinned</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checkCuda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err="1">
                <a:latin typeface="Courier 10 Pitch"/>
                <a:ea typeface="+mn-ea"/>
                <a:cs typeface="+mn-cs"/>
              </a:rPr>
              <a:t>cudaMalloc</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void</a:t>
            </a:r>
            <a:r>
              <a:rPr lang="en-US" altLang="en-US" sz="1050" kern="1200" dirty="0">
                <a:solidFill>
                  <a:srgbClr val="666600"/>
                </a:solidFill>
                <a:latin typeface="Courier 10 Pitch"/>
                <a:ea typeface="+mn-ea"/>
                <a:cs typeface="+mn-cs"/>
              </a:rPr>
              <a:t>**)&amp;</a:t>
            </a:r>
            <a:r>
              <a:rPr lang="en-US" altLang="en-US" sz="1050" kern="1200" dirty="0" err="1">
                <a:latin typeface="Courier 10 Pitch"/>
                <a:ea typeface="+mn-ea"/>
                <a:cs typeface="+mn-cs"/>
              </a:rPr>
              <a:t>d_a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device</a:t>
            </a:r>
            <a:r>
              <a:rPr lang="en-US" altLang="en-US" sz="750" kern="1200" dirty="0">
                <a:latin typeface="Century Schoolbook" panose="02040604050505020304"/>
                <a:ea typeface="+mn-ea"/>
                <a:cs typeface="+mn-cs"/>
              </a:rPr>
              <a:t> </a:t>
            </a:r>
            <a:endParaRPr lang="en-US" altLang="en-US" sz="2700" kern="1200" dirty="0">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99757ACA-9E82-412E-9328-2C19A2929003}"/>
              </a:ext>
            </a:extLst>
          </p:cNvPr>
          <p:cNvPicPr>
            <a:picLocks noChangeAspect="1"/>
          </p:cNvPicPr>
          <p:nvPr/>
        </p:nvPicPr>
        <p:blipFill>
          <a:blip r:embed="rId3">
            <a:lum contrast="40000"/>
          </a:blip>
          <a:stretch>
            <a:fillRect/>
          </a:stretch>
        </p:blipFill>
        <p:spPr>
          <a:xfrm>
            <a:off x="5789183" y="1545032"/>
            <a:ext cx="3236668" cy="1681386"/>
          </a:xfrm>
          <a:prstGeom prst="rect">
            <a:avLst/>
          </a:prstGeom>
        </p:spPr>
      </p:pic>
    </p:spTree>
    <p:extLst>
      <p:ext uri="{BB962C8B-B14F-4D97-AF65-F5344CB8AC3E}">
        <p14:creationId xmlns:p14="http://schemas.microsoft.com/office/powerpoint/2010/main" val="13609546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Pinned Memory </a:t>
            </a:r>
            <a:r>
              <a:rPr lang="en-US" sz="1800" dirty="0">
                <a:solidFill>
                  <a:srgbClr val="000000"/>
                </a:solidFill>
              </a:rPr>
              <a:t>(Page-Locked Data Transfers)</a:t>
            </a:r>
            <a:endParaRPr lang="en-US" dirty="0"/>
          </a:p>
        </p:txBody>
      </p:sp>
      <p:sp>
        <p:nvSpPr>
          <p:cNvPr id="3" name="Content Placeholder 2"/>
          <p:cNvSpPr>
            <a:spLocks noGrp="1"/>
          </p:cNvSpPr>
          <p:nvPr>
            <p:ph type="body" idx="1"/>
          </p:nvPr>
        </p:nvSpPr>
        <p:spPr/>
        <p:txBody>
          <a:bodyPr>
            <a:normAutofit/>
          </a:bodyPr>
          <a:lstStyle/>
          <a:p>
            <a:pPr>
              <a:buFont typeface="Arial" panose="020B0604020202020204" pitchFamily="34" charset="0"/>
              <a:buChar char="•"/>
            </a:pPr>
            <a:r>
              <a:rPr lang="en-US" sz="1800" dirty="0"/>
              <a:t>You should not over-allocate pinned memory. Doing so can reduce overall system performance because it reduces the amount of physical memory available to the operating system and other programs. </a:t>
            </a:r>
          </a:p>
          <a:p>
            <a:pPr>
              <a:buFont typeface="Arial" panose="020B0604020202020204" pitchFamily="34" charset="0"/>
              <a:buChar char="•"/>
            </a:pPr>
            <a:r>
              <a:rPr lang="en-US" sz="1800" dirty="0"/>
              <a:t>Transfers between the host and device are the slowest link of data movement involved in GPU computing, so you should take care to minimize transfers.</a:t>
            </a:r>
          </a:p>
        </p:txBody>
      </p:sp>
    </p:spTree>
    <p:extLst>
      <p:ext uri="{BB962C8B-B14F-4D97-AF65-F5344CB8AC3E}">
        <p14:creationId xmlns:p14="http://schemas.microsoft.com/office/powerpoint/2010/main" val="3569585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3006</Words>
  <Application>Microsoft Office PowerPoint</Application>
  <PresentationFormat>On-screen Show (16:9)</PresentationFormat>
  <Paragraphs>479</Paragraphs>
  <Slides>67</Slides>
  <Notes>23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Playfair Display</vt:lpstr>
      <vt:lpstr>Menlo-Regular</vt:lpstr>
      <vt:lpstr>Wingdings</vt:lpstr>
      <vt:lpstr>Trebuchet MS</vt:lpstr>
      <vt:lpstr>Arial</vt:lpstr>
      <vt:lpstr>Courier New</vt:lpstr>
      <vt:lpstr>Courier 10 Pitch</vt:lpstr>
      <vt:lpstr>Calibri</vt:lpstr>
      <vt:lpstr>Century Schoolbook</vt:lpstr>
      <vt:lpstr>Raleway Light</vt:lpstr>
      <vt:lpstr>Isabella template</vt:lpstr>
      <vt:lpstr>GPU Programming (in CUDA)</vt:lpstr>
      <vt:lpstr>Outline</vt:lpstr>
      <vt:lpstr>Improving Host to Device Memory Transfers</vt:lpstr>
      <vt:lpstr>Memory Transfers</vt:lpstr>
      <vt:lpstr>Memory Transfers</vt:lpstr>
      <vt:lpstr>Memory Transfers</vt:lpstr>
      <vt:lpstr>Pinned Memory (Page-Locked Data Transfers)</vt:lpstr>
      <vt:lpstr>Pinned Memory (Page-Locked Data Transfers)</vt:lpstr>
      <vt:lpstr>Pinned Memory (Page-Locked Data Transfers)</vt:lpstr>
      <vt:lpstr>Zero Copy</vt:lpstr>
      <vt:lpstr>Zero Copy</vt:lpstr>
      <vt:lpstr>Unified Memory</vt:lpstr>
      <vt:lpstr>Unified Memory</vt:lpstr>
      <vt:lpstr>Unified Memory</vt:lpstr>
      <vt:lpstr>Unified Memory</vt:lpstr>
      <vt:lpstr>Unified Memory</vt:lpstr>
      <vt:lpstr>Unified Memory</vt:lpstr>
      <vt:lpstr>Streams</vt:lpstr>
      <vt:lpstr>Streams</vt:lpstr>
      <vt:lpstr>Streams</vt:lpstr>
      <vt:lpstr>Streams</vt:lpstr>
      <vt:lpstr>Streams</vt:lpstr>
      <vt:lpstr>Streams</vt:lpstr>
      <vt:lpstr>Streams</vt:lpstr>
      <vt:lpstr>Streams</vt:lpstr>
      <vt:lpstr>Streams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Streams again</vt:lpstr>
      <vt:lpstr>Streams again</vt:lpstr>
      <vt:lpstr>Streams again</vt:lpstr>
      <vt:lpstr>Streams again</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Another Recursive Example</vt:lpstr>
      <vt:lpstr>Fibonacci – CPU Recursion </vt:lpstr>
      <vt:lpstr>Fibonacci – GPU Basic Kernel</vt:lpstr>
      <vt:lpstr>Fibonacci – GPU Recursion Kernel</vt:lpstr>
      <vt:lpstr>Results</vt:lpstr>
      <vt:lpstr>Results</vt:lpstr>
      <vt:lpstr>Results</vt:lpstr>
      <vt:lpstr>What is and what is not dynamic parallelism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51</cp:revision>
  <dcterms:modified xsi:type="dcterms:W3CDTF">2019-02-21T02:41:10Z</dcterms:modified>
</cp:coreProperties>
</file>